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handoutMasterIdLst>
    <p:handoutMasterId r:id="rId59"/>
  </p:handoutMasterIdLst>
  <p:sldIdLst>
    <p:sldId id="256" r:id="rId2"/>
    <p:sldId id="314" r:id="rId3"/>
    <p:sldId id="315" r:id="rId4"/>
    <p:sldId id="286" r:id="rId5"/>
    <p:sldId id="316" r:id="rId6"/>
    <p:sldId id="292" r:id="rId7"/>
    <p:sldId id="319" r:id="rId8"/>
    <p:sldId id="317" r:id="rId9"/>
    <p:sldId id="381" r:id="rId10"/>
    <p:sldId id="318" r:id="rId11"/>
    <p:sldId id="320" r:id="rId12"/>
    <p:sldId id="298" r:id="rId13"/>
    <p:sldId id="293" r:id="rId14"/>
    <p:sldId id="350" r:id="rId15"/>
    <p:sldId id="326" r:id="rId16"/>
    <p:sldId id="357" r:id="rId17"/>
    <p:sldId id="296" r:id="rId18"/>
    <p:sldId id="299" r:id="rId19"/>
    <p:sldId id="349" r:id="rId20"/>
    <p:sldId id="300" r:id="rId21"/>
    <p:sldId id="288" r:id="rId22"/>
    <p:sldId id="301" r:id="rId23"/>
    <p:sldId id="359" r:id="rId24"/>
    <p:sldId id="289" r:id="rId25"/>
    <p:sldId id="330" r:id="rId26"/>
    <p:sldId id="391" r:id="rId27"/>
    <p:sldId id="331" r:id="rId28"/>
    <p:sldId id="332" r:id="rId29"/>
    <p:sldId id="333" r:id="rId30"/>
    <p:sldId id="334" r:id="rId31"/>
    <p:sldId id="303" r:id="rId32"/>
    <p:sldId id="393" r:id="rId33"/>
    <p:sldId id="383" r:id="rId34"/>
    <p:sldId id="375" r:id="rId35"/>
    <p:sldId id="325" r:id="rId36"/>
    <p:sldId id="305" r:id="rId37"/>
    <p:sldId id="327" r:id="rId38"/>
    <p:sldId id="388" r:id="rId39"/>
    <p:sldId id="392" r:id="rId40"/>
    <p:sldId id="328" r:id="rId41"/>
    <p:sldId id="377" r:id="rId42"/>
    <p:sldId id="378" r:id="rId43"/>
    <p:sldId id="379" r:id="rId44"/>
    <p:sldId id="386" r:id="rId45"/>
    <p:sldId id="380" r:id="rId46"/>
    <p:sldId id="348" r:id="rId47"/>
    <p:sldId id="306" r:id="rId48"/>
    <p:sldId id="261" r:id="rId49"/>
    <p:sldId id="373" r:id="rId50"/>
    <p:sldId id="372" r:id="rId51"/>
    <p:sldId id="257" r:id="rId52"/>
    <p:sldId id="259" r:id="rId53"/>
    <p:sldId id="382" r:id="rId54"/>
    <p:sldId id="313" r:id="rId55"/>
    <p:sldId id="336" r:id="rId56"/>
    <p:sldId id="376" r:id="rId57"/>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28" autoAdjust="0"/>
    <p:restoredTop sz="85336" autoAdjust="0"/>
  </p:normalViewPr>
  <p:slideViewPr>
    <p:cSldViewPr snapToGrid="0" snapToObjects="1">
      <p:cViewPr varScale="1">
        <p:scale>
          <a:sx n="175" d="100"/>
          <a:sy n="175" d="100"/>
        </p:scale>
        <p:origin x="1536" y="168"/>
      </p:cViewPr>
      <p:guideLst>
        <p:guide orient="horz" pos="1620"/>
        <p:guide pos="2880"/>
      </p:guideLst>
    </p:cSldViewPr>
  </p:slideViewPr>
  <p:outlineViewPr>
    <p:cViewPr>
      <p:scale>
        <a:sx n="33" d="100"/>
        <a:sy n="33" d="100"/>
      </p:scale>
      <p:origin x="0" y="18616"/>
    </p:cViewPr>
    <p:sldLst>
      <p:sld r:id="rId1" collapse="1"/>
    </p:sldLst>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_rels/viewProps.xml.rels><?xml version="1.0" encoding="UTF-8" standalone="yes"?>
<Relationships xmlns="http://schemas.openxmlformats.org/package/2006/relationships"><Relationship Id="rId1"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B86D1B-BDCF-D54A-9B12-1C4C0A9FBBB6}" type="datetimeFigureOut">
              <a:rPr lang="en-US" smtClean="0"/>
              <a:t>3/31/25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D7AD5F4-D3CE-C048-B789-5D690EB22DC9}" type="slidenum">
              <a:rPr lang="en-US" smtClean="0"/>
              <a:t>‹#›</a:t>
            </a:fld>
            <a:endParaRPr lang="en-US"/>
          </a:p>
        </p:txBody>
      </p:sp>
    </p:spTree>
    <p:extLst>
      <p:ext uri="{BB962C8B-B14F-4D97-AF65-F5344CB8AC3E}">
        <p14:creationId xmlns:p14="http://schemas.microsoft.com/office/powerpoint/2010/main" val="37967414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2CF2EE8-BDE0-D740-A972-A21238B07181}" type="datetimeFigureOut">
              <a:rPr lang="en-US" smtClean="0"/>
              <a:t>3/31/25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ECEE8D-54D1-BC43-A706-E1390DB9DFE1}" type="slidenum">
              <a:rPr lang="en-US" smtClean="0"/>
              <a:t>‹#›</a:t>
            </a:fld>
            <a:endParaRPr lang="en-US"/>
          </a:p>
        </p:txBody>
      </p:sp>
    </p:spTree>
    <p:extLst>
      <p:ext uri="{BB962C8B-B14F-4D97-AF65-F5344CB8AC3E}">
        <p14:creationId xmlns:p14="http://schemas.microsoft.com/office/powerpoint/2010/main" val="20605042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ECEE8D-54D1-BC43-A706-E1390DB9DFE1}" type="slidenum">
              <a:rPr lang="en-US" smtClean="0"/>
              <a:t>1</a:t>
            </a:fld>
            <a:endParaRPr lang="en-US"/>
          </a:p>
        </p:txBody>
      </p:sp>
    </p:spTree>
    <p:extLst>
      <p:ext uri="{BB962C8B-B14F-4D97-AF65-F5344CB8AC3E}">
        <p14:creationId xmlns:p14="http://schemas.microsoft.com/office/powerpoint/2010/main" val="3254664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388583-5512-A04F-9F3B-57861C63A3F4}" type="slidenum">
              <a:rPr lang="en-US" smtClean="0"/>
              <a:t>51</a:t>
            </a:fld>
            <a:endParaRPr lang="en-US"/>
          </a:p>
        </p:txBody>
      </p:sp>
    </p:spTree>
    <p:extLst>
      <p:ext uri="{BB962C8B-B14F-4D97-AF65-F5344CB8AC3E}">
        <p14:creationId xmlns:p14="http://schemas.microsoft.com/office/powerpoint/2010/main" val="29911460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A1F047-D0E6-4F60-8E3E-2C2D1EF297D4}" type="slidenum">
              <a:rPr lang="en-US" smtClean="0"/>
              <a:t>52</a:t>
            </a:fld>
            <a:endParaRPr lang="en-US"/>
          </a:p>
        </p:txBody>
      </p:sp>
    </p:spTree>
    <p:extLst>
      <p:ext uri="{BB962C8B-B14F-4D97-AF65-F5344CB8AC3E}">
        <p14:creationId xmlns:p14="http://schemas.microsoft.com/office/powerpoint/2010/main" val="15712770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50ECEE8D-54D1-BC43-A706-E1390DB9DFE1}" type="slidenum">
              <a:rPr lang="en-US" smtClean="0"/>
              <a:t>7</a:t>
            </a:fld>
            <a:endParaRPr lang="en-US"/>
          </a:p>
        </p:txBody>
      </p:sp>
    </p:spTree>
    <p:extLst>
      <p:ext uri="{BB962C8B-B14F-4D97-AF65-F5344CB8AC3E}">
        <p14:creationId xmlns:p14="http://schemas.microsoft.com/office/powerpoint/2010/main" val="1375935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50ECEE8D-54D1-BC43-A706-E1390DB9DFE1}" type="slidenum">
              <a:rPr lang="en-US" smtClean="0"/>
              <a:t>8</a:t>
            </a:fld>
            <a:endParaRPr lang="en-US"/>
          </a:p>
        </p:txBody>
      </p:sp>
    </p:spTree>
    <p:extLst>
      <p:ext uri="{BB962C8B-B14F-4D97-AF65-F5344CB8AC3E}">
        <p14:creationId xmlns:p14="http://schemas.microsoft.com/office/powerpoint/2010/main" val="1375935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50ECEE8D-54D1-BC43-A706-E1390DB9DFE1}" type="slidenum">
              <a:rPr lang="en-US" smtClean="0"/>
              <a:t>10</a:t>
            </a:fld>
            <a:endParaRPr lang="en-US"/>
          </a:p>
        </p:txBody>
      </p:sp>
    </p:spTree>
    <p:extLst>
      <p:ext uri="{BB962C8B-B14F-4D97-AF65-F5344CB8AC3E}">
        <p14:creationId xmlns:p14="http://schemas.microsoft.com/office/powerpoint/2010/main" val="1375935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50ECEE8D-54D1-BC43-A706-E1390DB9DFE1}" type="slidenum">
              <a:rPr lang="en-US" smtClean="0"/>
              <a:t>11</a:t>
            </a:fld>
            <a:endParaRPr lang="en-US"/>
          </a:p>
        </p:txBody>
      </p:sp>
    </p:spTree>
    <p:extLst>
      <p:ext uri="{BB962C8B-B14F-4D97-AF65-F5344CB8AC3E}">
        <p14:creationId xmlns:p14="http://schemas.microsoft.com/office/powerpoint/2010/main" val="1375935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ECEE8D-54D1-BC43-A706-E1390DB9DFE1}" type="slidenum">
              <a:rPr lang="en-US" smtClean="0"/>
              <a:t>13</a:t>
            </a:fld>
            <a:endParaRPr lang="en-US"/>
          </a:p>
        </p:txBody>
      </p:sp>
    </p:spTree>
    <p:extLst>
      <p:ext uri="{BB962C8B-B14F-4D97-AF65-F5344CB8AC3E}">
        <p14:creationId xmlns:p14="http://schemas.microsoft.com/office/powerpoint/2010/main" val="3359919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ECEE8D-54D1-BC43-A706-E1390DB9DFE1}" type="slidenum">
              <a:rPr lang="en-US" smtClean="0"/>
              <a:t>19</a:t>
            </a:fld>
            <a:endParaRPr lang="en-US"/>
          </a:p>
        </p:txBody>
      </p:sp>
    </p:spTree>
    <p:extLst>
      <p:ext uri="{BB962C8B-B14F-4D97-AF65-F5344CB8AC3E}">
        <p14:creationId xmlns:p14="http://schemas.microsoft.com/office/powerpoint/2010/main" val="159697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0ECEE8D-54D1-BC43-A706-E1390DB9DFE1}" type="slidenum">
              <a:rPr lang="en-US" smtClean="0"/>
              <a:t>41</a:t>
            </a:fld>
            <a:endParaRPr lang="en-US"/>
          </a:p>
        </p:txBody>
      </p:sp>
    </p:spTree>
    <p:extLst>
      <p:ext uri="{BB962C8B-B14F-4D97-AF65-F5344CB8AC3E}">
        <p14:creationId xmlns:p14="http://schemas.microsoft.com/office/powerpoint/2010/main" val="4414628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idx="2"/>
          </p:nvPr>
        </p:nvSpPr>
        <p:spPr>
          <a:xfrm>
            <a:off x="381000" y="685800"/>
            <a:ext cx="6096000" cy="3429000"/>
          </a:xfrm>
          <a:prstGeom prst="rect">
            <a:avLst/>
          </a:prstGeom>
          <a:noFill/>
          <a:ln w="12700">
            <a:miter lim="800000"/>
          </a:ln>
        </p:spPr>
      </p:sp>
      <p:sp>
        <p:nvSpPr>
          <p:cNvPr id="6147" name="Notes Placeholder 2"/>
          <p:cNvSpPr>
            <a:spLocks noGrp="1"/>
          </p:cNvSpPr>
          <p:nvPr>
            <p:ph type="body" idx="3"/>
          </p:nvPr>
        </p:nvSpPr>
        <p:spPr>
          <a:xfrm>
            <a:off x="685800" y="4343400"/>
            <a:ext cx="5486400" cy="4114800"/>
          </a:xfrm>
          <a:prstGeom prst="rect">
            <a:avLst/>
          </a:prstGeom>
          <a:noFill/>
          <a:ln w="9525">
            <a:noFill/>
            <a:miter lim="800000"/>
          </a:ln>
        </p:spPr>
        <p:txBody>
          <a:bodyPr vert="horz" wrap="square" lIns="91440" tIns="45720" rIns="91440" bIns="45720" anchor="t" anchorCtr="0">
            <a:noAutofit/>
          </a:bodyPr>
          <a:lstStyle>
            <a:lvl1pPr marL="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1pPr>
            <a:lvl2pPr marL="4572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2pPr>
            <a:lvl3pPr marL="9144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3pPr>
            <a:lvl4pPr marL="13716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4pPr>
            <a:lvl5pPr marL="18288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5pPr>
          </a:lstStyle>
          <a:p>
            <a:pPr marL="0" lvl="0" indent="0"/>
            <a:r>
              <a:rPr lang="en-US" altLang="en-US" b="1">
                <a:latin typeface="Arial" pitchFamily="34" charset="0"/>
                <a:ea typeface="Arial" pitchFamily="34" charset="0"/>
              </a:rPr>
              <a:t>Fig. 3 </a:t>
            </a:r>
            <a:r>
              <a:rPr lang="en-US" altLang="en-US">
                <a:latin typeface="Arial" pitchFamily="34" charset="0"/>
                <a:ea typeface="Arial" pitchFamily="34" charset="0"/>
              </a:rPr>
              <a:t>Genome and transcriptome BUSCO assessments to identify universal single-copy markers for phylogenomics studies. The phylogeny was generated using the Euarchontoglires results to identify complete single-copy orthologs found in all species for building the superalignment used for maximum likelihood tree reconstruction (Materials and Methods). Mammalia and Metazoa results produced identical tree topologies. Bars below the BUSCO results show how the sizes of the assessment data sets influence the superalignment lengths and the analysis runtimes. The tree was rooted with the rabbit, all nodes have 100% bootstrap support, branch lengths are in substitutions per site (s.s.).
</a:t>
            </a:r>
          </a:p>
          <a:p>
            <a:pPr marL="0" lvl="0" indent="0"/>
            <a:r>
              <a:rPr lang="en-US" altLang="en-US">
                <a:latin typeface="Arial" pitchFamily="34" charset="0"/>
                <a:ea typeface="Arial" pitchFamily="34" charset="0"/>
              </a:rPr>
              <a:t>Unless provided in the caption above, the following copyright applies to the content of this slide: The Author 2017. Published by Oxford University Press on behalf of the Society for Molecular Biology and Evolution.This is an Open Access article distributed under the terms of the Creative Commons Attribution License (http://creativecommons.org/licenses/by/4.0/), which permits unrestricted reuse, distribution, and reproduction in any medium, provided the original work is properly cited.</a:t>
            </a:r>
          </a:p>
        </p:txBody>
      </p:sp>
      <p:sp>
        <p:nvSpPr>
          <p:cNvPr id="6148" name="Slide Number Placeholder 3"/>
          <p:cNvSpPr>
            <a:spLocks noGrp="1"/>
          </p:cNvSpPr>
          <p:nvPr>
            <p:ph type="sldNum"/>
          </p:nvPr>
        </p:nvSpPr>
        <p:spPr>
          <a:xfrm>
            <a:off x="3884612" y="8685212"/>
            <a:ext cx="2971800" cy="457200"/>
          </a:xfrm>
          <a:prstGeom prst="rect">
            <a:avLst/>
          </a:prstGeom>
          <a:noFill/>
          <a:ln>
            <a:noFill/>
            <a:miter lim="800000"/>
          </a:ln>
        </p:spPr>
        <p:txBody>
          <a:bodyPr anchor="b"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5pPr>
          </a:lstStyle>
          <a:p>
            <a:pPr marL="0" lvl="0" indent="0" algn="r" eaLnBrk="1" hangingPunct="1"/>
            <a:fld id="{C66496DC-B263-47C5-AD41-0E9C08D31C40}" type="slidenum">
              <a:rPr lang="en-US" altLang="en-US" sz="1200"/>
              <a:t>48</a:t>
            </a:fld>
            <a:endParaRPr lang="en-US" altLang="en-US" sz="1200"/>
          </a:p>
        </p:txBody>
      </p:sp>
    </p:spTree>
    <p:extLst>
      <p:ext uri="{BB962C8B-B14F-4D97-AF65-F5344CB8AC3E}">
        <p14:creationId xmlns:p14="http://schemas.microsoft.com/office/powerpoint/2010/main" val="5848611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01830"/>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812399"/>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D698B0E7-97AB-8A42-A01A-CBD2617B1697}" type="datetime1">
              <a:rPr lang="en-US" smtClean="0"/>
              <a:t>3/31/25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416043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9D414C-5052-C646-A8F5-881F6E3CFE7C}" type="datetime1">
              <a:rPr lang="en-US" smtClean="0"/>
              <a:t>3/31/25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416851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CD7CE7-8076-B54A-B9E3-CFF5C2A480A6}" type="datetime1">
              <a:rPr lang="en-US" smtClean="0"/>
              <a:t>3/31/25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4240953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CCD48E-2E7F-F44C-A537-8DD0003057DC}" type="datetime1">
              <a:rPr lang="en-US" smtClean="0"/>
              <a:t>3/31/25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3262682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D8B14F-3F87-024C-B071-C71C1FE99289}" type="datetime1">
              <a:rPr lang="en-US" smtClean="0"/>
              <a:t>3/31/25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693367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F96AC3E-B789-D44D-B1C5-6A694AE135E8}" type="datetime1">
              <a:rPr lang="en-US" smtClean="0"/>
              <a:t>3/31/25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270054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8"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8"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4CB7C8B-FE3C-3D4F-A8A0-4AF1B280957F}" type="datetime1">
              <a:rPr lang="en-US" smtClean="0"/>
              <a:t>3/31/25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391496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CD4C9F9-FDB5-4442-887A-C5CA71B40417}" type="datetime1">
              <a:rPr lang="en-US" smtClean="0"/>
              <a:t>3/31/25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3397010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0EF820-ED1E-F649-A639-0361CAEBCE71}" type="datetime1">
              <a:rPr lang="en-US" smtClean="0"/>
              <a:t>3/31/25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974166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076327"/>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BE19E70-7EA5-FC4D-9A7E-75AD20C5F899}" type="datetime1">
              <a:rPr lang="en-US" smtClean="0"/>
              <a:t>3/31/25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372291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4"/>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2648E6-4B83-6C4B-9DEB-ACF81F374C92}" type="datetime1">
              <a:rPr lang="en-US" smtClean="0"/>
              <a:t>3/31/25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100749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80"/>
            <a:ext cx="8229600" cy="57974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038657"/>
            <a:ext cx="8229600" cy="355596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0A15BC3C-C7A6-9246-A4A5-D91C10200FAC}" type="datetime1">
              <a:rPr lang="en-US" smtClean="0"/>
              <a:t>3/31/25</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9DA039C4-C5F2-1743-BB7A-5D831266C61E}" type="slidenum">
              <a:rPr lang="en-US" smtClean="0"/>
              <a:t>‹#›</a:t>
            </a:fld>
            <a:endParaRPr lang="en-US"/>
          </a:p>
        </p:txBody>
      </p:sp>
    </p:spTree>
    <p:extLst>
      <p:ext uri="{BB962C8B-B14F-4D97-AF65-F5344CB8AC3E}">
        <p14:creationId xmlns:p14="http://schemas.microsoft.com/office/powerpoint/2010/main" val="34820708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28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ncbi.nlm.nih.gov/sra?term=(((SRR11292120)%20OR%20SRR11292121)%20OR%20SRR11292122)%20OR%20SRR11292123" TargetMode="External"/><Relationship Id="rId2" Type="http://schemas.openxmlformats.org/officeDocument/2006/relationships/hyperlink" Target="https://www.ncbi.nlm.nih.gov/sra/?term=SRR11606869" TargetMode="Externa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7.emf"/><Relationship Id="rId5" Type="http://schemas.openxmlformats.org/officeDocument/2006/relationships/image" Target="../media/image36.png"/><Relationship Id="rId4" Type="http://schemas.openxmlformats.org/officeDocument/2006/relationships/image" Target="../media/image35.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48489"/>
            <a:ext cx="7772400" cy="1828398"/>
          </a:xfrm>
        </p:spPr>
        <p:txBody>
          <a:bodyPr>
            <a:normAutofit/>
          </a:bodyPr>
          <a:lstStyle/>
          <a:p>
            <a:r>
              <a:rPr lang="en-US" sz="3600" dirty="0"/>
              <a:t>Genome assembly</a:t>
            </a:r>
            <a:br>
              <a:rPr lang="en-US" sz="3200" dirty="0"/>
            </a:br>
            <a:br>
              <a:rPr lang="en-US" dirty="0"/>
            </a:br>
            <a:br>
              <a:rPr lang="en-US" dirty="0"/>
            </a:br>
            <a:r>
              <a:rPr lang="en-US" sz="2000" dirty="0"/>
              <a:t>Bioinformatics Applications (PLPTH813)</a:t>
            </a:r>
          </a:p>
        </p:txBody>
      </p:sp>
      <p:sp>
        <p:nvSpPr>
          <p:cNvPr id="3" name="Subtitle 2"/>
          <p:cNvSpPr>
            <a:spLocks noGrp="1"/>
          </p:cNvSpPr>
          <p:nvPr>
            <p:ph type="subTitle" idx="1"/>
          </p:nvPr>
        </p:nvSpPr>
        <p:spPr>
          <a:xfrm>
            <a:off x="1424516" y="3190130"/>
            <a:ext cx="6400800" cy="1752600"/>
          </a:xfrm>
        </p:spPr>
        <p:txBody>
          <a:bodyPr>
            <a:normAutofit/>
          </a:bodyPr>
          <a:lstStyle/>
          <a:p>
            <a:r>
              <a:rPr lang="en-US" sz="2800" dirty="0"/>
              <a:t>Sanzhen Liu</a:t>
            </a:r>
          </a:p>
          <a:p>
            <a:endParaRPr lang="en-US" sz="2800" dirty="0"/>
          </a:p>
          <a:p>
            <a:r>
              <a:rPr lang="en-US" sz="2800" dirty="0"/>
              <a:t>3/27/2025</a:t>
            </a:r>
          </a:p>
        </p:txBody>
      </p:sp>
      <p:sp>
        <p:nvSpPr>
          <p:cNvPr id="4" name="Slide Number Placeholder 3"/>
          <p:cNvSpPr>
            <a:spLocks noGrp="1"/>
          </p:cNvSpPr>
          <p:nvPr>
            <p:ph type="sldNum" sz="quarter" idx="12"/>
          </p:nvPr>
        </p:nvSpPr>
        <p:spPr/>
        <p:txBody>
          <a:bodyPr/>
          <a:lstStyle/>
          <a:p>
            <a:fld id="{9DA039C4-C5F2-1743-BB7A-5D831266C61E}" type="slidenum">
              <a:rPr lang="en-US" smtClean="0"/>
              <a:t>1</a:t>
            </a:fld>
            <a:endParaRPr lang="en-US"/>
          </a:p>
        </p:txBody>
      </p:sp>
    </p:spTree>
    <p:extLst>
      <p:ext uri="{BB962C8B-B14F-4D97-AF65-F5344CB8AC3E}">
        <p14:creationId xmlns:p14="http://schemas.microsoft.com/office/powerpoint/2010/main" val="1195214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5145"/>
            <a:ext cx="8229600" cy="579740"/>
          </a:xfrm>
        </p:spPr>
        <p:txBody>
          <a:bodyPr>
            <a:normAutofit/>
          </a:bodyPr>
          <a:lstStyle/>
          <a:p>
            <a:r>
              <a:rPr lang="en-US" sz="3200" dirty="0"/>
              <a:t>Overlap layout consensus (III)</a:t>
            </a:r>
          </a:p>
        </p:txBody>
      </p:sp>
      <p:sp>
        <p:nvSpPr>
          <p:cNvPr id="4" name="Content Placeholder 3"/>
          <p:cNvSpPr>
            <a:spLocks noGrp="1"/>
          </p:cNvSpPr>
          <p:nvPr>
            <p:ph idx="1"/>
          </p:nvPr>
        </p:nvSpPr>
        <p:spPr>
          <a:xfrm>
            <a:off x="2588031" y="852597"/>
            <a:ext cx="6172200" cy="2117447"/>
          </a:xfrm>
        </p:spPr>
        <p:txBody>
          <a:bodyPr>
            <a:noAutofit/>
          </a:bodyPr>
          <a:lstStyle/>
          <a:p>
            <a:pPr lvl="0"/>
            <a:r>
              <a:rPr lang="en-US" dirty="0"/>
              <a:t>Layout</a:t>
            </a:r>
          </a:p>
          <a:p>
            <a:pPr marL="457200" indent="-457200">
              <a:buFont typeface="+mj-lt"/>
              <a:buAutoNum type="arabicPeriod"/>
            </a:pPr>
            <a:r>
              <a:rPr lang="en-US" dirty="0">
                <a:solidFill>
                  <a:srgbClr val="BFBFBF"/>
                </a:solidFill>
              </a:rPr>
              <a:t>Simplifies the global overlap graph by removing redundant information</a:t>
            </a:r>
          </a:p>
          <a:p>
            <a:pPr marL="457200" indent="-457200">
              <a:buFont typeface="+mj-lt"/>
              <a:buAutoNum type="arabicPeriod"/>
            </a:pPr>
            <a:r>
              <a:rPr lang="en-US" dirty="0"/>
              <a:t>Emits </a:t>
            </a:r>
            <a:r>
              <a:rPr lang="en-US" dirty="0" err="1"/>
              <a:t>contigs</a:t>
            </a:r>
            <a:r>
              <a:rPr lang="en-US" dirty="0"/>
              <a:t> corresponding to the non-branching paths</a:t>
            </a:r>
            <a:endParaRPr lang="en-US" b="1" dirty="0"/>
          </a:p>
        </p:txBody>
      </p:sp>
      <p:sp>
        <p:nvSpPr>
          <p:cNvPr id="14" name="TextBox 13"/>
          <p:cNvSpPr txBox="1"/>
          <p:nvPr/>
        </p:nvSpPr>
        <p:spPr>
          <a:xfrm>
            <a:off x="6170608" y="5613226"/>
            <a:ext cx="2172390" cy="246221"/>
          </a:xfrm>
          <a:prstGeom prst="rect">
            <a:avLst/>
          </a:prstGeom>
          <a:noFill/>
        </p:spPr>
        <p:txBody>
          <a:bodyPr wrap="none" rtlCol="0">
            <a:spAutoFit/>
          </a:bodyPr>
          <a:lstStyle/>
          <a:p>
            <a:r>
              <a:rPr lang="en-US" sz="1000" dirty="0" err="1"/>
              <a:t>langmead-lab.org</a:t>
            </a:r>
            <a:r>
              <a:rPr lang="en-US" sz="1000" dirty="0"/>
              <a:t>/teaching-materials</a:t>
            </a:r>
          </a:p>
        </p:txBody>
      </p:sp>
      <p:sp>
        <p:nvSpPr>
          <p:cNvPr id="15" name="TextBox 14"/>
          <p:cNvSpPr txBox="1"/>
          <p:nvPr/>
        </p:nvSpPr>
        <p:spPr>
          <a:xfrm>
            <a:off x="1249840" y="4549752"/>
            <a:ext cx="6644319" cy="461665"/>
          </a:xfrm>
          <a:prstGeom prst="rect">
            <a:avLst/>
          </a:prstGeom>
          <a:noFill/>
        </p:spPr>
        <p:txBody>
          <a:bodyPr wrap="none" rtlCol="0">
            <a:spAutoFit/>
          </a:bodyPr>
          <a:lstStyle/>
          <a:p>
            <a:pPr algn="r"/>
            <a:r>
              <a:rPr lang="en-US" sz="2400" dirty="0" err="1"/>
              <a:t>to_every_thing_turn_turn_turn_there_is_a_season</a:t>
            </a:r>
            <a:endParaRPr lang="en-US" sz="2400" dirty="0"/>
          </a:p>
        </p:txBody>
      </p:sp>
      <p:pic>
        <p:nvPicPr>
          <p:cNvPr id="10" name="Picture 9" descr="Screen Shot 2015-04-19 at 12.24.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82" y="3011721"/>
            <a:ext cx="9046309" cy="838731"/>
          </a:xfrm>
          <a:prstGeom prst="rect">
            <a:avLst/>
          </a:prstGeom>
        </p:spPr>
      </p:pic>
      <p:sp>
        <p:nvSpPr>
          <p:cNvPr id="11" name="TextBox 10"/>
          <p:cNvSpPr txBox="1"/>
          <p:nvPr/>
        </p:nvSpPr>
        <p:spPr>
          <a:xfrm>
            <a:off x="394373" y="3638021"/>
            <a:ext cx="2927789" cy="830997"/>
          </a:xfrm>
          <a:prstGeom prst="rect">
            <a:avLst/>
          </a:prstGeom>
          <a:noFill/>
        </p:spPr>
        <p:txBody>
          <a:bodyPr wrap="none" rtlCol="0">
            <a:spAutoFit/>
          </a:bodyPr>
          <a:lstStyle/>
          <a:p>
            <a:r>
              <a:rPr lang="en-US" sz="2400" dirty="0" err="1">
                <a:solidFill>
                  <a:srgbClr val="0000FF"/>
                </a:solidFill>
              </a:rPr>
              <a:t>contig</a:t>
            </a:r>
            <a:r>
              <a:rPr lang="en-US" sz="2400" dirty="0">
                <a:solidFill>
                  <a:srgbClr val="0000FF"/>
                </a:solidFill>
              </a:rPr>
              <a:t> 1</a:t>
            </a:r>
          </a:p>
          <a:p>
            <a:r>
              <a:rPr lang="en-US" sz="2400" dirty="0" err="1">
                <a:solidFill>
                  <a:srgbClr val="0000FF"/>
                </a:solidFill>
              </a:rPr>
              <a:t>to_every_thing_turn</a:t>
            </a:r>
            <a:r>
              <a:rPr lang="en-US" sz="2400" dirty="0">
                <a:solidFill>
                  <a:srgbClr val="0000FF"/>
                </a:solidFill>
              </a:rPr>
              <a:t>_</a:t>
            </a:r>
          </a:p>
        </p:txBody>
      </p:sp>
      <p:sp>
        <p:nvSpPr>
          <p:cNvPr id="16" name="TextBox 15"/>
          <p:cNvSpPr txBox="1"/>
          <p:nvPr/>
        </p:nvSpPr>
        <p:spPr>
          <a:xfrm>
            <a:off x="5674131" y="3642013"/>
            <a:ext cx="3213508" cy="830997"/>
          </a:xfrm>
          <a:prstGeom prst="rect">
            <a:avLst/>
          </a:prstGeom>
          <a:noFill/>
        </p:spPr>
        <p:txBody>
          <a:bodyPr wrap="none" rtlCol="0">
            <a:spAutoFit/>
          </a:bodyPr>
          <a:lstStyle/>
          <a:p>
            <a:r>
              <a:rPr lang="en-US" sz="2400" dirty="0" err="1">
                <a:solidFill>
                  <a:srgbClr val="660066"/>
                </a:solidFill>
              </a:rPr>
              <a:t>contig</a:t>
            </a:r>
            <a:r>
              <a:rPr lang="en-US" sz="2400" dirty="0">
                <a:solidFill>
                  <a:srgbClr val="660066"/>
                </a:solidFill>
              </a:rPr>
              <a:t> 2</a:t>
            </a:r>
          </a:p>
          <a:p>
            <a:r>
              <a:rPr lang="en-US" sz="2400" dirty="0" err="1">
                <a:solidFill>
                  <a:srgbClr val="660066"/>
                </a:solidFill>
              </a:rPr>
              <a:t>turn_there_is_a_season</a:t>
            </a:r>
            <a:endParaRPr lang="en-US" sz="2400" dirty="0">
              <a:solidFill>
                <a:srgbClr val="660066"/>
              </a:solidFill>
            </a:endParaRPr>
          </a:p>
        </p:txBody>
      </p:sp>
      <p:sp>
        <p:nvSpPr>
          <p:cNvPr id="12" name="TextBox 11"/>
          <p:cNvSpPr txBox="1"/>
          <p:nvPr/>
        </p:nvSpPr>
        <p:spPr>
          <a:xfrm>
            <a:off x="3061316" y="3724768"/>
            <a:ext cx="2459776" cy="830997"/>
          </a:xfrm>
          <a:prstGeom prst="rect">
            <a:avLst/>
          </a:prstGeom>
          <a:noFill/>
        </p:spPr>
        <p:txBody>
          <a:bodyPr wrap="none" rtlCol="0">
            <a:spAutoFit/>
          </a:bodyPr>
          <a:lstStyle/>
          <a:p>
            <a:pPr algn="ctr"/>
            <a:r>
              <a:rPr lang="en-US" sz="2400" dirty="0">
                <a:solidFill>
                  <a:srgbClr val="FF0000"/>
                </a:solidFill>
              </a:rPr>
              <a:t>unresolved repeat</a:t>
            </a:r>
          </a:p>
          <a:p>
            <a:pPr algn="ctr"/>
            <a:r>
              <a:rPr lang="en-US" sz="2400" dirty="0">
                <a:solidFill>
                  <a:srgbClr val="FF0000"/>
                </a:solidFill>
              </a:rPr>
              <a:t>(gap) </a:t>
            </a:r>
          </a:p>
        </p:txBody>
      </p:sp>
      <p:sp>
        <p:nvSpPr>
          <p:cNvPr id="7" name="Slide Number Placeholder 6"/>
          <p:cNvSpPr>
            <a:spLocks noGrp="1"/>
          </p:cNvSpPr>
          <p:nvPr>
            <p:ph type="sldNum" sz="quarter" idx="12"/>
          </p:nvPr>
        </p:nvSpPr>
        <p:spPr/>
        <p:txBody>
          <a:bodyPr/>
          <a:lstStyle/>
          <a:p>
            <a:fld id="{9DA039C4-C5F2-1743-BB7A-5D831266C61E}" type="slidenum">
              <a:rPr lang="en-US" smtClean="0"/>
              <a:t>10</a:t>
            </a:fld>
            <a:endParaRPr lang="en-US"/>
          </a:p>
        </p:txBody>
      </p:sp>
      <p:sp>
        <p:nvSpPr>
          <p:cNvPr id="13" name="Rectangle 12">
            <a:extLst>
              <a:ext uri="{FF2B5EF4-FFF2-40B4-BE49-F238E27FC236}">
                <a16:creationId xmlns:a16="http://schemas.microsoft.com/office/drawing/2014/main" id="{6D47A9B3-7D87-DFC5-D110-9CB2DF494E97}"/>
              </a:ext>
            </a:extLst>
          </p:cNvPr>
          <p:cNvSpPr/>
          <p:nvPr/>
        </p:nvSpPr>
        <p:spPr>
          <a:xfrm>
            <a:off x="191982" y="921941"/>
            <a:ext cx="2207847" cy="407466"/>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65000"/>
                    <a:lumOff val="35000"/>
                  </a:schemeClr>
                </a:solidFill>
                <a:latin typeface="Andale Mono"/>
                <a:cs typeface="Andale Mono"/>
              </a:rPr>
              <a:t>Overlap</a:t>
            </a:r>
          </a:p>
        </p:txBody>
      </p:sp>
      <p:sp>
        <p:nvSpPr>
          <p:cNvPr id="17" name="Rectangle 16">
            <a:extLst>
              <a:ext uri="{FF2B5EF4-FFF2-40B4-BE49-F238E27FC236}">
                <a16:creationId xmlns:a16="http://schemas.microsoft.com/office/drawing/2014/main" id="{00F66E36-9D49-8E0E-8856-6AF444D806C1}"/>
              </a:ext>
            </a:extLst>
          </p:cNvPr>
          <p:cNvSpPr/>
          <p:nvPr/>
        </p:nvSpPr>
        <p:spPr>
          <a:xfrm>
            <a:off x="191982" y="1659609"/>
            <a:ext cx="2207847" cy="388678"/>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65000"/>
                    <a:lumOff val="35000"/>
                  </a:schemeClr>
                </a:solidFill>
                <a:latin typeface="Andale Mono"/>
                <a:cs typeface="Andale Mono"/>
              </a:rPr>
              <a:t>Layout</a:t>
            </a:r>
          </a:p>
        </p:txBody>
      </p:sp>
      <p:sp>
        <p:nvSpPr>
          <p:cNvPr id="18" name="Rectangle 17">
            <a:extLst>
              <a:ext uri="{FF2B5EF4-FFF2-40B4-BE49-F238E27FC236}">
                <a16:creationId xmlns:a16="http://schemas.microsoft.com/office/drawing/2014/main" id="{765340B5-02F6-2818-B3D5-6E7832B8CDEA}"/>
              </a:ext>
            </a:extLst>
          </p:cNvPr>
          <p:cNvSpPr/>
          <p:nvPr/>
        </p:nvSpPr>
        <p:spPr>
          <a:xfrm>
            <a:off x="191981" y="2357545"/>
            <a:ext cx="2207847" cy="388679"/>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65000"/>
                    <a:lumOff val="35000"/>
                  </a:schemeClr>
                </a:solidFill>
                <a:latin typeface="Andale Mono"/>
                <a:cs typeface="Andale Mono"/>
              </a:rPr>
              <a:t>Consensus</a:t>
            </a:r>
          </a:p>
        </p:txBody>
      </p:sp>
      <p:cxnSp>
        <p:nvCxnSpPr>
          <p:cNvPr id="19" name="Straight Arrow Connector 18">
            <a:extLst>
              <a:ext uri="{FF2B5EF4-FFF2-40B4-BE49-F238E27FC236}">
                <a16:creationId xmlns:a16="http://schemas.microsoft.com/office/drawing/2014/main" id="{52E20D46-3836-D3A2-AD7B-54AA181D6BA9}"/>
              </a:ext>
            </a:extLst>
          </p:cNvPr>
          <p:cNvCxnSpPr>
            <a:cxnSpLocks/>
            <a:stCxn id="13" idx="2"/>
            <a:endCxn id="17" idx="0"/>
          </p:cNvCxnSpPr>
          <p:nvPr/>
        </p:nvCxnSpPr>
        <p:spPr>
          <a:xfrm>
            <a:off x="1295906" y="1329407"/>
            <a:ext cx="0" cy="330202"/>
          </a:xfrm>
          <a:prstGeom prst="straightConnector1">
            <a:avLst/>
          </a:prstGeom>
          <a:ln w="38100" cmpd="sng">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a:extLst>
              <a:ext uri="{FF2B5EF4-FFF2-40B4-BE49-F238E27FC236}">
                <a16:creationId xmlns:a16="http://schemas.microsoft.com/office/drawing/2014/main" id="{DC0F8F4A-EE49-D094-12F7-BA5D8EC57B26}"/>
              </a:ext>
            </a:extLst>
          </p:cNvPr>
          <p:cNvCxnSpPr>
            <a:cxnSpLocks/>
            <a:stCxn id="17" idx="2"/>
            <a:endCxn id="18" idx="0"/>
          </p:cNvCxnSpPr>
          <p:nvPr/>
        </p:nvCxnSpPr>
        <p:spPr>
          <a:xfrm flipH="1">
            <a:off x="1295905" y="2048287"/>
            <a:ext cx="1" cy="309258"/>
          </a:xfrm>
          <a:prstGeom prst="straightConnector1">
            <a:avLst/>
          </a:prstGeom>
          <a:ln w="38100" cmpd="sng">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8890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180"/>
            <a:ext cx="8229600" cy="772987"/>
          </a:xfrm>
        </p:spPr>
        <p:txBody>
          <a:bodyPr>
            <a:normAutofit/>
          </a:bodyPr>
          <a:lstStyle/>
          <a:p>
            <a:r>
              <a:rPr lang="en-US" sz="3200" dirty="0"/>
              <a:t>Overlap layout consensus (IV)</a:t>
            </a:r>
          </a:p>
        </p:txBody>
      </p:sp>
      <p:sp>
        <p:nvSpPr>
          <p:cNvPr id="4" name="Content Placeholder 3"/>
          <p:cNvSpPr>
            <a:spLocks noGrp="1"/>
          </p:cNvSpPr>
          <p:nvPr>
            <p:ph idx="1"/>
          </p:nvPr>
        </p:nvSpPr>
        <p:spPr>
          <a:xfrm>
            <a:off x="2605457" y="870310"/>
            <a:ext cx="6538545" cy="1337181"/>
          </a:xfrm>
        </p:spPr>
        <p:txBody>
          <a:bodyPr>
            <a:noAutofit/>
          </a:bodyPr>
          <a:lstStyle/>
          <a:p>
            <a:pPr lvl="0"/>
            <a:r>
              <a:rPr lang="en-US" sz="2800" dirty="0"/>
              <a:t>Consensus</a:t>
            </a:r>
          </a:p>
          <a:p>
            <a:pPr marL="0" indent="0">
              <a:buNone/>
            </a:pPr>
            <a:r>
              <a:rPr lang="en-US" dirty="0"/>
              <a:t>Extract consensus sequences (major votes) based on the alignment of reads that make up a </a:t>
            </a:r>
            <a:r>
              <a:rPr lang="en-US" dirty="0" err="1"/>
              <a:t>contig</a:t>
            </a:r>
            <a:endParaRPr lang="en-US" b="1" dirty="0"/>
          </a:p>
        </p:txBody>
      </p:sp>
      <p:sp>
        <p:nvSpPr>
          <p:cNvPr id="14" name="TextBox 13"/>
          <p:cNvSpPr txBox="1"/>
          <p:nvPr/>
        </p:nvSpPr>
        <p:spPr>
          <a:xfrm>
            <a:off x="5653372" y="4897279"/>
            <a:ext cx="2172390" cy="246221"/>
          </a:xfrm>
          <a:prstGeom prst="rect">
            <a:avLst/>
          </a:prstGeom>
          <a:noFill/>
        </p:spPr>
        <p:txBody>
          <a:bodyPr wrap="none" rtlCol="0">
            <a:spAutoFit/>
          </a:bodyPr>
          <a:lstStyle/>
          <a:p>
            <a:r>
              <a:rPr lang="en-US" sz="1000" dirty="0" err="1"/>
              <a:t>langmead-lab.org</a:t>
            </a:r>
            <a:r>
              <a:rPr lang="en-US" sz="1000" dirty="0"/>
              <a:t>/teaching-materials</a:t>
            </a:r>
          </a:p>
        </p:txBody>
      </p:sp>
      <p:pic>
        <p:nvPicPr>
          <p:cNvPr id="7" name="Picture 6" descr="Screen Shot 2015-04-19 at 12.30.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1411" y="2319418"/>
            <a:ext cx="5116279" cy="2345454"/>
          </a:xfrm>
          <a:prstGeom prst="rect">
            <a:avLst/>
          </a:prstGeom>
        </p:spPr>
      </p:pic>
      <p:sp>
        <p:nvSpPr>
          <p:cNvPr id="10" name="Slide Number Placeholder 9"/>
          <p:cNvSpPr>
            <a:spLocks noGrp="1"/>
          </p:cNvSpPr>
          <p:nvPr>
            <p:ph type="sldNum" sz="quarter" idx="12"/>
          </p:nvPr>
        </p:nvSpPr>
        <p:spPr/>
        <p:txBody>
          <a:bodyPr/>
          <a:lstStyle/>
          <a:p>
            <a:fld id="{9DA039C4-C5F2-1743-BB7A-5D831266C61E}" type="slidenum">
              <a:rPr lang="en-US" smtClean="0"/>
              <a:t>11</a:t>
            </a:fld>
            <a:endParaRPr lang="en-US"/>
          </a:p>
        </p:txBody>
      </p:sp>
      <p:sp>
        <p:nvSpPr>
          <p:cNvPr id="11" name="Rectangle 10">
            <a:extLst>
              <a:ext uri="{FF2B5EF4-FFF2-40B4-BE49-F238E27FC236}">
                <a16:creationId xmlns:a16="http://schemas.microsoft.com/office/drawing/2014/main" id="{3069FD4A-932E-ECD6-1D5B-739C615FF0AF}"/>
              </a:ext>
            </a:extLst>
          </p:cNvPr>
          <p:cNvSpPr/>
          <p:nvPr/>
        </p:nvSpPr>
        <p:spPr>
          <a:xfrm>
            <a:off x="191982" y="921941"/>
            <a:ext cx="2207847" cy="407466"/>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65000"/>
                    <a:lumOff val="35000"/>
                  </a:schemeClr>
                </a:solidFill>
                <a:latin typeface="Andale Mono"/>
                <a:cs typeface="Andale Mono"/>
              </a:rPr>
              <a:t>Overlap</a:t>
            </a:r>
          </a:p>
        </p:txBody>
      </p:sp>
      <p:sp>
        <p:nvSpPr>
          <p:cNvPr id="12" name="Rectangle 11">
            <a:extLst>
              <a:ext uri="{FF2B5EF4-FFF2-40B4-BE49-F238E27FC236}">
                <a16:creationId xmlns:a16="http://schemas.microsoft.com/office/drawing/2014/main" id="{2AFE15EC-5291-D7C1-CDCE-1D8BCC0A0F85}"/>
              </a:ext>
            </a:extLst>
          </p:cNvPr>
          <p:cNvSpPr/>
          <p:nvPr/>
        </p:nvSpPr>
        <p:spPr>
          <a:xfrm>
            <a:off x="191982" y="1659609"/>
            <a:ext cx="2207847" cy="388678"/>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65000"/>
                    <a:lumOff val="35000"/>
                  </a:schemeClr>
                </a:solidFill>
                <a:latin typeface="Andale Mono"/>
                <a:cs typeface="Andale Mono"/>
              </a:rPr>
              <a:t>Layout</a:t>
            </a:r>
          </a:p>
        </p:txBody>
      </p:sp>
      <p:sp>
        <p:nvSpPr>
          <p:cNvPr id="13" name="Rectangle 12">
            <a:extLst>
              <a:ext uri="{FF2B5EF4-FFF2-40B4-BE49-F238E27FC236}">
                <a16:creationId xmlns:a16="http://schemas.microsoft.com/office/drawing/2014/main" id="{B5AA54D1-16B7-4B68-5106-3731FC7A7813}"/>
              </a:ext>
            </a:extLst>
          </p:cNvPr>
          <p:cNvSpPr/>
          <p:nvPr/>
        </p:nvSpPr>
        <p:spPr>
          <a:xfrm>
            <a:off x="191981" y="2357545"/>
            <a:ext cx="2207847" cy="388679"/>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65000"/>
                    <a:lumOff val="35000"/>
                  </a:schemeClr>
                </a:solidFill>
                <a:latin typeface="Andale Mono"/>
                <a:cs typeface="Andale Mono"/>
              </a:rPr>
              <a:t>Consensus</a:t>
            </a:r>
          </a:p>
        </p:txBody>
      </p:sp>
      <p:cxnSp>
        <p:nvCxnSpPr>
          <p:cNvPr id="15" name="Straight Arrow Connector 14">
            <a:extLst>
              <a:ext uri="{FF2B5EF4-FFF2-40B4-BE49-F238E27FC236}">
                <a16:creationId xmlns:a16="http://schemas.microsoft.com/office/drawing/2014/main" id="{C731B94B-18FF-F531-3BB0-FA884F5AD46E}"/>
              </a:ext>
            </a:extLst>
          </p:cNvPr>
          <p:cNvCxnSpPr>
            <a:cxnSpLocks/>
            <a:stCxn id="11" idx="2"/>
            <a:endCxn id="12" idx="0"/>
          </p:cNvCxnSpPr>
          <p:nvPr/>
        </p:nvCxnSpPr>
        <p:spPr>
          <a:xfrm>
            <a:off x="1295906" y="1329407"/>
            <a:ext cx="0" cy="330202"/>
          </a:xfrm>
          <a:prstGeom prst="straightConnector1">
            <a:avLst/>
          </a:prstGeom>
          <a:ln w="38100" cmpd="sng">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9424D511-CCBB-626E-EF66-329B5FABF4D0}"/>
              </a:ext>
            </a:extLst>
          </p:cNvPr>
          <p:cNvCxnSpPr>
            <a:cxnSpLocks/>
            <a:stCxn id="12" idx="2"/>
            <a:endCxn id="13" idx="0"/>
          </p:cNvCxnSpPr>
          <p:nvPr/>
        </p:nvCxnSpPr>
        <p:spPr>
          <a:xfrm flipH="1">
            <a:off x="1295905" y="2048287"/>
            <a:ext cx="1" cy="309258"/>
          </a:xfrm>
          <a:prstGeom prst="straightConnector1">
            <a:avLst/>
          </a:prstGeom>
          <a:ln w="38100" cmpd="sng">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55530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8229600" cy="855200"/>
          </a:xfrm>
        </p:spPr>
        <p:txBody>
          <a:bodyPr>
            <a:normAutofit/>
          </a:bodyPr>
          <a:lstStyle/>
          <a:p>
            <a:r>
              <a:rPr lang="en-US" sz="3200" dirty="0"/>
              <a:t>OLC drawbacks</a:t>
            </a:r>
          </a:p>
        </p:txBody>
      </p:sp>
      <p:sp>
        <p:nvSpPr>
          <p:cNvPr id="4" name="Content Placeholder 3"/>
          <p:cNvSpPr>
            <a:spLocks noGrp="1"/>
          </p:cNvSpPr>
          <p:nvPr>
            <p:ph idx="1"/>
          </p:nvPr>
        </p:nvSpPr>
        <p:spPr>
          <a:xfrm>
            <a:off x="457200" y="1335024"/>
            <a:ext cx="8229600" cy="3432240"/>
          </a:xfrm>
        </p:spPr>
        <p:txBody>
          <a:bodyPr>
            <a:noAutofit/>
          </a:bodyPr>
          <a:lstStyle/>
          <a:p>
            <a:pPr>
              <a:lnSpc>
                <a:spcPct val="120000"/>
              </a:lnSpc>
            </a:pPr>
            <a:r>
              <a:rPr lang="en-US" dirty="0"/>
              <a:t>Identifying all-to-all overlaps is a slow procedure, especially when read number is millions or billions.</a:t>
            </a:r>
          </a:p>
          <a:p>
            <a:pPr>
              <a:lnSpc>
                <a:spcPct val="120000"/>
              </a:lnSpc>
            </a:pPr>
            <a:r>
              <a:rPr lang="en-US" dirty="0"/>
              <a:t>Overlap graph is big when the read number is huge. One node per read, and in practice the number of edges grows </a:t>
            </a:r>
            <a:r>
              <a:rPr lang="en-US" dirty="0" err="1"/>
              <a:t>superlinearly</a:t>
            </a:r>
            <a:r>
              <a:rPr lang="en-US" dirty="0"/>
              <a:t> with the number of reads.</a:t>
            </a:r>
          </a:p>
          <a:p>
            <a:pPr>
              <a:lnSpc>
                <a:spcPct val="120000"/>
              </a:lnSpc>
            </a:pPr>
            <a:r>
              <a:rPr lang="en-US" dirty="0"/>
              <a:t>The computational complexity limits its application.</a:t>
            </a:r>
          </a:p>
        </p:txBody>
      </p:sp>
      <p:sp>
        <p:nvSpPr>
          <p:cNvPr id="3" name="Slide Number Placeholder 2"/>
          <p:cNvSpPr>
            <a:spLocks noGrp="1"/>
          </p:cNvSpPr>
          <p:nvPr>
            <p:ph type="sldNum" sz="quarter" idx="12"/>
          </p:nvPr>
        </p:nvSpPr>
        <p:spPr/>
        <p:txBody>
          <a:bodyPr/>
          <a:lstStyle/>
          <a:p>
            <a:fld id="{9DA039C4-C5F2-1743-BB7A-5D831266C61E}" type="slidenum">
              <a:rPr lang="en-US" smtClean="0"/>
              <a:t>12</a:t>
            </a:fld>
            <a:endParaRPr lang="en-US"/>
          </a:p>
        </p:txBody>
      </p:sp>
    </p:spTree>
    <p:extLst>
      <p:ext uri="{BB962C8B-B14F-4D97-AF65-F5344CB8AC3E}">
        <p14:creationId xmlns:p14="http://schemas.microsoft.com/office/powerpoint/2010/main" val="1801184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sz="3200" dirty="0"/>
              <a:t>De </a:t>
            </a:r>
            <a:r>
              <a:rPr lang="en-US" sz="3200" dirty="0" err="1"/>
              <a:t>Bruijn</a:t>
            </a:r>
            <a:r>
              <a:rPr lang="en-US" sz="3200" dirty="0"/>
              <a:t> graph – k-</a:t>
            </a:r>
            <a:r>
              <a:rPr lang="en-US" sz="3200" dirty="0" err="1"/>
              <a:t>mer</a:t>
            </a:r>
            <a:endParaRPr lang="en-US" sz="3200" dirty="0"/>
          </a:p>
        </p:txBody>
      </p:sp>
      <p:sp>
        <p:nvSpPr>
          <p:cNvPr id="4" name="Content Placeholder 3"/>
          <p:cNvSpPr>
            <a:spLocks noGrp="1"/>
          </p:cNvSpPr>
          <p:nvPr>
            <p:ph idx="1"/>
          </p:nvPr>
        </p:nvSpPr>
        <p:spPr>
          <a:xfrm>
            <a:off x="329648" y="811920"/>
            <a:ext cx="8357152" cy="795004"/>
          </a:xfrm>
        </p:spPr>
        <p:txBody>
          <a:bodyPr>
            <a:noAutofit/>
          </a:bodyPr>
          <a:lstStyle/>
          <a:p>
            <a:pPr marL="0" indent="0">
              <a:buNone/>
            </a:pPr>
            <a:r>
              <a:rPr lang="en-US" dirty="0"/>
              <a:t>De </a:t>
            </a:r>
            <a:r>
              <a:rPr lang="en-US" dirty="0" err="1"/>
              <a:t>Bruijn</a:t>
            </a:r>
            <a:r>
              <a:rPr lang="en-US" dirty="0"/>
              <a:t> graph assemblers model the relationship between </a:t>
            </a:r>
            <a:r>
              <a:rPr lang="en-US" b="1" dirty="0">
                <a:solidFill>
                  <a:schemeClr val="tx2">
                    <a:lumMod val="75000"/>
                  </a:schemeClr>
                </a:solidFill>
              </a:rPr>
              <a:t>exact substrings </a:t>
            </a:r>
            <a:r>
              <a:rPr lang="en-US" dirty="0"/>
              <a:t>of length </a:t>
            </a:r>
            <a:r>
              <a:rPr lang="en-US" i="1" dirty="0"/>
              <a:t>k </a:t>
            </a:r>
            <a:r>
              <a:rPr lang="en-US" dirty="0"/>
              <a:t>(k-</a:t>
            </a:r>
            <a:r>
              <a:rPr lang="en-US" dirty="0" err="1"/>
              <a:t>mer</a:t>
            </a:r>
            <a:r>
              <a:rPr lang="en-US" dirty="0"/>
              <a:t>)</a:t>
            </a:r>
            <a:r>
              <a:rPr lang="en-US" i="1" dirty="0"/>
              <a:t> </a:t>
            </a:r>
            <a:r>
              <a:rPr lang="en-US" dirty="0"/>
              <a:t>extracted from input reads.</a:t>
            </a:r>
          </a:p>
        </p:txBody>
      </p:sp>
      <p:sp>
        <p:nvSpPr>
          <p:cNvPr id="19" name="TextBox 18"/>
          <p:cNvSpPr txBox="1"/>
          <p:nvPr/>
        </p:nvSpPr>
        <p:spPr>
          <a:xfrm>
            <a:off x="3775897" y="4660521"/>
            <a:ext cx="3741616" cy="276999"/>
          </a:xfrm>
          <a:prstGeom prst="rect">
            <a:avLst/>
          </a:prstGeom>
          <a:noFill/>
        </p:spPr>
        <p:txBody>
          <a:bodyPr wrap="square" rtlCol="0">
            <a:spAutoFit/>
          </a:bodyPr>
          <a:lstStyle/>
          <a:p>
            <a:r>
              <a:rPr lang="en-US" sz="1200" dirty="0" err="1"/>
              <a:t>Compeau</a:t>
            </a:r>
            <a:r>
              <a:rPr lang="en-US" sz="1200" dirty="0"/>
              <a:t> et al., 2011. Nature Biotechnology 29</a:t>
            </a:r>
            <a:r>
              <a:rPr lang="en-US" sz="1200" b="1" dirty="0"/>
              <a:t>:</a:t>
            </a:r>
            <a:r>
              <a:rPr lang="en-US" sz="1200" dirty="0"/>
              <a:t> 987-991.</a:t>
            </a:r>
          </a:p>
        </p:txBody>
      </p:sp>
      <p:grpSp>
        <p:nvGrpSpPr>
          <p:cNvPr id="7" name="Group 6"/>
          <p:cNvGrpSpPr/>
          <p:nvPr/>
        </p:nvGrpSpPr>
        <p:grpSpPr>
          <a:xfrm>
            <a:off x="1753259" y="2640451"/>
            <a:ext cx="1667487" cy="2400657"/>
            <a:chOff x="2596387" y="2042672"/>
            <a:chExt cx="997453" cy="2400657"/>
          </a:xfrm>
        </p:grpSpPr>
        <p:sp>
          <p:nvSpPr>
            <p:cNvPr id="9" name="TextBox 8"/>
            <p:cNvSpPr txBox="1"/>
            <p:nvPr/>
          </p:nvSpPr>
          <p:spPr>
            <a:xfrm>
              <a:off x="2644323" y="2504337"/>
              <a:ext cx="661819" cy="1938992"/>
            </a:xfrm>
            <a:prstGeom prst="rect">
              <a:avLst/>
            </a:prstGeom>
            <a:noFill/>
          </p:spPr>
          <p:txBody>
            <a:bodyPr wrap="none" rtlCol="0">
              <a:spAutoFit/>
            </a:bodyPr>
            <a:lstStyle/>
            <a:p>
              <a:pPr marL="342900" indent="-342900">
                <a:buFont typeface="+mj-lt"/>
                <a:buAutoNum type="arabicPeriod"/>
              </a:pPr>
              <a:r>
                <a:rPr lang="en-US" sz="2400" dirty="0">
                  <a:latin typeface="Courier"/>
                  <a:cs typeface="Courier"/>
                </a:rPr>
                <a:t>ATG</a:t>
              </a:r>
            </a:p>
            <a:p>
              <a:pPr marL="342900" indent="-342900">
                <a:buFont typeface="+mj-lt"/>
                <a:buAutoNum type="arabicPeriod"/>
              </a:pPr>
              <a:r>
                <a:rPr lang="en-US" sz="2400" dirty="0">
                  <a:latin typeface="Courier"/>
                  <a:cs typeface="Courier"/>
                </a:rPr>
                <a:t>TGG</a:t>
              </a:r>
            </a:p>
            <a:p>
              <a:pPr marL="342900" indent="-342900">
                <a:buFont typeface="+mj-lt"/>
                <a:buAutoNum type="arabicPeriod"/>
              </a:pPr>
              <a:r>
                <a:rPr lang="en-US" sz="2400" dirty="0">
                  <a:latin typeface="Courier"/>
                  <a:cs typeface="Courier"/>
                </a:rPr>
                <a:t>GGC</a:t>
              </a:r>
            </a:p>
            <a:p>
              <a:pPr marL="342900" indent="-342900">
                <a:buFont typeface="+mj-lt"/>
                <a:buAutoNum type="arabicPeriod"/>
              </a:pPr>
              <a:r>
                <a:rPr lang="en-US" sz="2400" dirty="0">
                  <a:latin typeface="Courier"/>
                  <a:cs typeface="Courier"/>
                </a:rPr>
                <a:t>GCG</a:t>
              </a:r>
            </a:p>
            <a:p>
              <a:pPr marL="342900" indent="-342900">
                <a:buFont typeface="+mj-lt"/>
                <a:buAutoNum type="arabicPeriod"/>
              </a:pPr>
              <a:r>
                <a:rPr lang="en-US" sz="2400" dirty="0">
                  <a:latin typeface="Courier"/>
                  <a:cs typeface="Courier"/>
                </a:rPr>
                <a:t>CGT</a:t>
              </a:r>
            </a:p>
          </p:txBody>
        </p:sp>
        <p:sp>
          <p:nvSpPr>
            <p:cNvPr id="22" name="TextBox 21"/>
            <p:cNvSpPr txBox="1"/>
            <p:nvPr/>
          </p:nvSpPr>
          <p:spPr>
            <a:xfrm>
              <a:off x="2596387" y="2042672"/>
              <a:ext cx="997453" cy="461665"/>
            </a:xfrm>
            <a:prstGeom prst="rect">
              <a:avLst/>
            </a:prstGeom>
            <a:noFill/>
          </p:spPr>
          <p:txBody>
            <a:bodyPr wrap="square" rtlCol="0">
              <a:spAutoFit/>
            </a:bodyPr>
            <a:lstStyle/>
            <a:p>
              <a:r>
                <a:rPr lang="en-US" sz="2400" dirty="0">
                  <a:solidFill>
                    <a:srgbClr val="008000"/>
                  </a:solidFill>
                </a:rPr>
                <a:t>k-</a:t>
              </a:r>
              <a:r>
                <a:rPr lang="en-US" sz="2400" dirty="0" err="1">
                  <a:solidFill>
                    <a:srgbClr val="008000"/>
                  </a:solidFill>
                </a:rPr>
                <a:t>mer</a:t>
              </a:r>
              <a:r>
                <a:rPr lang="en-US" sz="2400" dirty="0">
                  <a:solidFill>
                    <a:srgbClr val="008000"/>
                  </a:solidFill>
                </a:rPr>
                <a:t> (k=3)</a:t>
              </a:r>
            </a:p>
          </p:txBody>
        </p:sp>
      </p:grpSp>
      <p:sp>
        <p:nvSpPr>
          <p:cNvPr id="25" name="Slide Number Placeholder 24"/>
          <p:cNvSpPr>
            <a:spLocks noGrp="1"/>
          </p:cNvSpPr>
          <p:nvPr>
            <p:ph type="sldNum" sz="quarter" idx="12"/>
          </p:nvPr>
        </p:nvSpPr>
        <p:spPr/>
        <p:txBody>
          <a:bodyPr/>
          <a:lstStyle/>
          <a:p>
            <a:fld id="{9DA039C4-C5F2-1743-BB7A-5D831266C61E}" type="slidenum">
              <a:rPr lang="en-US" smtClean="0"/>
              <a:t>13</a:t>
            </a:fld>
            <a:endParaRPr lang="en-US"/>
          </a:p>
        </p:txBody>
      </p:sp>
      <p:grpSp>
        <p:nvGrpSpPr>
          <p:cNvPr id="6" name="Group 5"/>
          <p:cNvGrpSpPr/>
          <p:nvPr/>
        </p:nvGrpSpPr>
        <p:grpSpPr>
          <a:xfrm>
            <a:off x="775906" y="2115274"/>
            <a:ext cx="3407280" cy="477054"/>
            <a:chOff x="208596" y="4432385"/>
            <a:chExt cx="2649572" cy="477054"/>
          </a:xfrm>
        </p:grpSpPr>
        <p:sp>
          <p:nvSpPr>
            <p:cNvPr id="3" name="TextBox 2"/>
            <p:cNvSpPr txBox="1"/>
            <p:nvPr/>
          </p:nvSpPr>
          <p:spPr>
            <a:xfrm>
              <a:off x="867091" y="4447774"/>
              <a:ext cx="1991077" cy="461665"/>
            </a:xfrm>
            <a:prstGeom prst="rect">
              <a:avLst/>
            </a:prstGeom>
            <a:noFill/>
          </p:spPr>
          <p:txBody>
            <a:bodyPr wrap="square" rtlCol="0">
              <a:spAutoFit/>
            </a:bodyPr>
            <a:lstStyle/>
            <a:p>
              <a:r>
                <a:rPr lang="en-US" sz="2400" dirty="0">
                  <a:latin typeface="Courier"/>
                  <a:cs typeface="Courier"/>
                </a:rPr>
                <a:t>A T G G C G T</a:t>
              </a:r>
            </a:p>
          </p:txBody>
        </p:sp>
        <p:sp>
          <p:nvSpPr>
            <p:cNvPr id="20" name="TextBox 19"/>
            <p:cNvSpPr txBox="1"/>
            <p:nvPr/>
          </p:nvSpPr>
          <p:spPr>
            <a:xfrm>
              <a:off x="208596" y="4432385"/>
              <a:ext cx="677713" cy="461665"/>
            </a:xfrm>
            <a:prstGeom prst="rect">
              <a:avLst/>
            </a:prstGeom>
            <a:noFill/>
          </p:spPr>
          <p:txBody>
            <a:bodyPr wrap="none" rtlCol="0">
              <a:spAutoFit/>
            </a:bodyPr>
            <a:lstStyle/>
            <a:p>
              <a:r>
                <a:rPr lang="en-US" sz="2400" dirty="0">
                  <a:solidFill>
                    <a:srgbClr val="008000"/>
                  </a:solidFill>
                </a:rPr>
                <a:t>reads</a:t>
              </a:r>
            </a:p>
          </p:txBody>
        </p:sp>
      </p:grpSp>
      <p:grpSp>
        <p:nvGrpSpPr>
          <p:cNvPr id="8" name="Group 7"/>
          <p:cNvGrpSpPr/>
          <p:nvPr/>
        </p:nvGrpSpPr>
        <p:grpSpPr>
          <a:xfrm>
            <a:off x="1651653" y="1669747"/>
            <a:ext cx="1032933" cy="922585"/>
            <a:chOff x="3293530" y="2607731"/>
            <a:chExt cx="1032933" cy="922585"/>
          </a:xfrm>
        </p:grpSpPr>
        <p:sp>
          <p:nvSpPr>
            <p:cNvPr id="32" name="Rectangle 31"/>
            <p:cNvSpPr/>
            <p:nvPr/>
          </p:nvSpPr>
          <p:spPr>
            <a:xfrm>
              <a:off x="3293530" y="3095596"/>
              <a:ext cx="1032933" cy="43472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3395136" y="2607731"/>
              <a:ext cx="820507" cy="461665"/>
            </a:xfrm>
            <a:prstGeom prst="rect">
              <a:avLst/>
            </a:prstGeom>
            <a:noFill/>
          </p:spPr>
          <p:txBody>
            <a:bodyPr wrap="none" rtlCol="0">
              <a:spAutoFit/>
            </a:bodyPr>
            <a:lstStyle/>
            <a:p>
              <a:r>
                <a:rPr lang="en-US" sz="2400" dirty="0">
                  <a:solidFill>
                    <a:srgbClr val="008000"/>
                  </a:solidFill>
                </a:rPr>
                <a:t>(k=3)</a:t>
              </a:r>
            </a:p>
          </p:txBody>
        </p:sp>
      </p:grpSp>
    </p:spTree>
    <p:extLst>
      <p:ext uri="{BB962C8B-B14F-4D97-AF65-F5344CB8AC3E}">
        <p14:creationId xmlns:p14="http://schemas.microsoft.com/office/powerpoint/2010/main" val="3098853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3.33333E-6 3.7037E-7 L 0.16111 0.00185 " pathEditMode="relative" rAng="0" ptsTypes="AA">
                                      <p:cBhvr>
                                        <p:cTn id="14" dur="2000" fill="hold"/>
                                        <p:tgtEl>
                                          <p:spTgt spid="8"/>
                                        </p:tgtEl>
                                        <p:attrNameLst>
                                          <p:attrName>ppt_x</p:attrName>
                                          <p:attrName>ppt_y</p:attrName>
                                        </p:attrNameLst>
                                      </p:cBhvr>
                                      <p:rCtr x="8056" y="93"/>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57823"/>
            <a:ext cx="8229600" cy="579740"/>
          </a:xfrm>
        </p:spPr>
        <p:txBody>
          <a:bodyPr>
            <a:normAutofit/>
          </a:bodyPr>
          <a:lstStyle/>
          <a:p>
            <a:r>
              <a:rPr lang="en-US" sz="3200" dirty="0"/>
              <a:t>Problem: list all unique K-</a:t>
            </a:r>
            <a:r>
              <a:rPr lang="en-US" sz="3200" dirty="0" err="1"/>
              <a:t>mers</a:t>
            </a:r>
            <a:r>
              <a:rPr lang="en-US" sz="3200" dirty="0"/>
              <a:t> (</a:t>
            </a:r>
            <a:r>
              <a:rPr lang="en-US" sz="3200" i="1" dirty="0"/>
              <a:t>k</a:t>
            </a:r>
            <a:r>
              <a:rPr lang="en-US" sz="3200" dirty="0"/>
              <a:t>=4)</a:t>
            </a:r>
          </a:p>
        </p:txBody>
      </p:sp>
      <p:sp>
        <p:nvSpPr>
          <p:cNvPr id="3" name="Content Placeholder 2"/>
          <p:cNvSpPr>
            <a:spLocks noGrp="1"/>
          </p:cNvSpPr>
          <p:nvPr>
            <p:ph idx="1"/>
          </p:nvPr>
        </p:nvSpPr>
        <p:spPr>
          <a:xfrm>
            <a:off x="1286936" y="1837555"/>
            <a:ext cx="7001933" cy="1129724"/>
          </a:xfrm>
        </p:spPr>
        <p:txBody>
          <a:bodyPr>
            <a:normAutofit/>
          </a:bodyPr>
          <a:lstStyle/>
          <a:p>
            <a:pPr marL="0" indent="0">
              <a:buNone/>
            </a:pPr>
            <a:r>
              <a:rPr lang="en-US" sz="6000" dirty="0"/>
              <a:t>CGATCGATCGATCGAT</a:t>
            </a:r>
          </a:p>
        </p:txBody>
      </p:sp>
      <p:sp>
        <p:nvSpPr>
          <p:cNvPr id="4" name="Slide Number Placeholder 3"/>
          <p:cNvSpPr>
            <a:spLocks noGrp="1"/>
          </p:cNvSpPr>
          <p:nvPr>
            <p:ph type="sldNum" sz="quarter" idx="12"/>
          </p:nvPr>
        </p:nvSpPr>
        <p:spPr/>
        <p:txBody>
          <a:bodyPr/>
          <a:lstStyle/>
          <a:p>
            <a:fld id="{9DA039C4-C5F2-1743-BB7A-5D831266C61E}" type="slidenum">
              <a:rPr lang="en-US" smtClean="0"/>
              <a:t>14</a:t>
            </a:fld>
            <a:endParaRPr lang="en-US"/>
          </a:p>
        </p:txBody>
      </p:sp>
    </p:spTree>
    <p:extLst>
      <p:ext uri="{BB962C8B-B14F-4D97-AF65-F5344CB8AC3E}">
        <p14:creationId xmlns:p14="http://schemas.microsoft.com/office/powerpoint/2010/main" val="4228548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7223"/>
            <a:ext cx="8229600" cy="674725"/>
          </a:xfrm>
        </p:spPr>
        <p:txBody>
          <a:bodyPr/>
          <a:lstStyle/>
          <a:p>
            <a:pPr>
              <a:defRPr/>
            </a:pPr>
            <a:r>
              <a:rPr lang="en-US" dirty="0"/>
              <a:t>De </a:t>
            </a:r>
            <a:r>
              <a:rPr lang="en-US" dirty="0" err="1"/>
              <a:t>Bruijn</a:t>
            </a:r>
            <a:r>
              <a:rPr lang="en-US" dirty="0"/>
              <a:t> graph - assembly</a:t>
            </a:r>
          </a:p>
        </p:txBody>
      </p:sp>
      <p:sp>
        <p:nvSpPr>
          <p:cNvPr id="15" name="TextBox 14"/>
          <p:cNvSpPr txBox="1"/>
          <p:nvPr/>
        </p:nvSpPr>
        <p:spPr>
          <a:xfrm>
            <a:off x="5874405" y="4618971"/>
            <a:ext cx="2388539" cy="461665"/>
          </a:xfrm>
          <a:prstGeom prst="rect">
            <a:avLst/>
          </a:prstGeom>
          <a:noFill/>
        </p:spPr>
        <p:txBody>
          <a:bodyPr wrap="none" rtlCol="0">
            <a:spAutoFit/>
          </a:bodyPr>
          <a:lstStyle/>
          <a:p>
            <a:r>
              <a:rPr lang="en-US" sz="2400" dirty="0"/>
              <a:t>ATGGCGTGCAATG</a:t>
            </a:r>
          </a:p>
        </p:txBody>
      </p:sp>
      <p:grpSp>
        <p:nvGrpSpPr>
          <p:cNvPr id="13" name="Group 12"/>
          <p:cNvGrpSpPr/>
          <p:nvPr/>
        </p:nvGrpSpPr>
        <p:grpSpPr>
          <a:xfrm>
            <a:off x="5504500" y="706779"/>
            <a:ext cx="2758444" cy="1132874"/>
            <a:chOff x="1992344" y="5181307"/>
            <a:chExt cx="2758444" cy="1132874"/>
          </a:xfrm>
        </p:grpSpPr>
        <p:sp>
          <p:nvSpPr>
            <p:cNvPr id="10" name="TextBox 9"/>
            <p:cNvSpPr txBox="1"/>
            <p:nvPr/>
          </p:nvSpPr>
          <p:spPr>
            <a:xfrm>
              <a:off x="3416356" y="5536721"/>
              <a:ext cx="593239" cy="400110"/>
            </a:xfrm>
            <a:prstGeom prst="rect">
              <a:avLst/>
            </a:prstGeom>
            <a:noFill/>
          </p:spPr>
          <p:txBody>
            <a:bodyPr wrap="none" rtlCol="0">
              <a:spAutoFit/>
            </a:bodyPr>
            <a:lstStyle/>
            <a:p>
              <a:r>
                <a:rPr lang="en-US" sz="2000" dirty="0"/>
                <a:t>ATG</a:t>
              </a:r>
            </a:p>
          </p:txBody>
        </p:sp>
        <p:sp>
          <p:nvSpPr>
            <p:cNvPr id="11" name="Oval 10"/>
            <p:cNvSpPr/>
            <p:nvPr/>
          </p:nvSpPr>
          <p:spPr>
            <a:xfrm>
              <a:off x="2692640" y="5687413"/>
              <a:ext cx="626768" cy="626768"/>
            </a:xfrm>
            <a:prstGeom prst="ellipse">
              <a:avLst/>
            </a:prstGeom>
            <a:no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400" dirty="0">
                  <a:solidFill>
                    <a:schemeClr val="tx1">
                      <a:lumMod val="65000"/>
                      <a:lumOff val="35000"/>
                    </a:schemeClr>
                  </a:solidFill>
                </a:rPr>
                <a:t>AT</a:t>
              </a:r>
            </a:p>
          </p:txBody>
        </p:sp>
        <p:sp>
          <p:nvSpPr>
            <p:cNvPr id="12" name="Oval 11"/>
            <p:cNvSpPr/>
            <p:nvPr/>
          </p:nvSpPr>
          <p:spPr>
            <a:xfrm>
              <a:off x="4124019" y="5671571"/>
              <a:ext cx="626769" cy="642610"/>
            </a:xfrm>
            <a:prstGeom prst="ellipse">
              <a:avLst/>
            </a:prstGeom>
            <a:no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400" dirty="0">
                  <a:solidFill>
                    <a:schemeClr val="tx1">
                      <a:lumMod val="65000"/>
                      <a:lumOff val="35000"/>
                    </a:schemeClr>
                  </a:solidFill>
                </a:rPr>
                <a:t>TG</a:t>
              </a:r>
            </a:p>
          </p:txBody>
        </p:sp>
        <p:cxnSp>
          <p:nvCxnSpPr>
            <p:cNvPr id="14" name="Straight Arrow Connector 13"/>
            <p:cNvCxnSpPr>
              <a:cxnSpLocks/>
              <a:stCxn id="11" idx="6"/>
              <a:endCxn id="12" idx="2"/>
            </p:cNvCxnSpPr>
            <p:nvPr/>
          </p:nvCxnSpPr>
          <p:spPr>
            <a:xfrm flipV="1">
              <a:off x="3319408" y="5992876"/>
              <a:ext cx="804611" cy="7921"/>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1992344" y="5778671"/>
              <a:ext cx="700883" cy="369332"/>
            </a:xfrm>
            <a:prstGeom prst="rect">
              <a:avLst/>
            </a:prstGeom>
            <a:noFill/>
          </p:spPr>
          <p:txBody>
            <a:bodyPr wrap="none" rtlCol="0">
              <a:spAutoFit/>
            </a:bodyPr>
            <a:lstStyle/>
            <a:p>
              <a:r>
                <a:rPr lang="en-US" b="1" dirty="0"/>
                <a:t>Node</a:t>
              </a:r>
            </a:p>
          </p:txBody>
        </p:sp>
        <p:sp>
          <p:nvSpPr>
            <p:cNvPr id="18" name="TextBox 17"/>
            <p:cNvSpPr txBox="1"/>
            <p:nvPr/>
          </p:nvSpPr>
          <p:spPr>
            <a:xfrm>
              <a:off x="3303275" y="5181307"/>
              <a:ext cx="803297" cy="461665"/>
            </a:xfrm>
            <a:prstGeom prst="rect">
              <a:avLst/>
            </a:prstGeom>
            <a:noFill/>
          </p:spPr>
          <p:txBody>
            <a:bodyPr wrap="none" rtlCol="0">
              <a:spAutoFit/>
            </a:bodyPr>
            <a:lstStyle/>
            <a:p>
              <a:r>
                <a:rPr lang="en-US" sz="2400" b="1" dirty="0"/>
                <a:t>edge</a:t>
              </a:r>
            </a:p>
          </p:txBody>
        </p:sp>
      </p:grpSp>
      <p:sp>
        <p:nvSpPr>
          <p:cNvPr id="19" name="TextBox 18"/>
          <p:cNvSpPr txBox="1"/>
          <p:nvPr/>
        </p:nvSpPr>
        <p:spPr>
          <a:xfrm>
            <a:off x="123094" y="4767264"/>
            <a:ext cx="3741616" cy="276999"/>
          </a:xfrm>
          <a:prstGeom prst="rect">
            <a:avLst/>
          </a:prstGeom>
          <a:noFill/>
        </p:spPr>
        <p:txBody>
          <a:bodyPr wrap="square" rtlCol="0">
            <a:spAutoFit/>
          </a:bodyPr>
          <a:lstStyle/>
          <a:p>
            <a:r>
              <a:rPr lang="en-US" sz="1200" dirty="0" err="1"/>
              <a:t>Compeau</a:t>
            </a:r>
            <a:r>
              <a:rPr lang="en-US" sz="1200" dirty="0"/>
              <a:t> et al., 2011. Nature Biotechnology 29</a:t>
            </a:r>
            <a:r>
              <a:rPr lang="en-US" sz="1200" b="1" dirty="0"/>
              <a:t>:</a:t>
            </a:r>
            <a:r>
              <a:rPr lang="en-US" sz="1200" dirty="0"/>
              <a:t> 987-991.</a:t>
            </a:r>
          </a:p>
        </p:txBody>
      </p:sp>
      <p:grpSp>
        <p:nvGrpSpPr>
          <p:cNvPr id="6" name="Group 5"/>
          <p:cNvGrpSpPr/>
          <p:nvPr/>
        </p:nvGrpSpPr>
        <p:grpSpPr>
          <a:xfrm>
            <a:off x="205414" y="2554506"/>
            <a:ext cx="2603379" cy="2246769"/>
            <a:chOff x="-43193" y="4296007"/>
            <a:chExt cx="2603379" cy="2246769"/>
          </a:xfrm>
        </p:grpSpPr>
        <p:sp>
          <p:nvSpPr>
            <p:cNvPr id="3" name="TextBox 2"/>
            <p:cNvSpPr txBox="1"/>
            <p:nvPr/>
          </p:nvSpPr>
          <p:spPr>
            <a:xfrm>
              <a:off x="952053" y="4296007"/>
              <a:ext cx="1608133" cy="2246769"/>
            </a:xfrm>
            <a:prstGeom prst="rect">
              <a:avLst/>
            </a:prstGeom>
            <a:noFill/>
          </p:spPr>
          <p:txBody>
            <a:bodyPr wrap="none" rtlCol="0">
              <a:spAutoFit/>
            </a:bodyPr>
            <a:lstStyle/>
            <a:p>
              <a:r>
                <a:rPr lang="en-US" sz="2000" b="1" dirty="0">
                  <a:latin typeface="Courier"/>
                  <a:cs typeface="Courier"/>
                </a:rPr>
                <a:t>b</a:t>
              </a:r>
            </a:p>
            <a:p>
              <a:pPr marL="342900" indent="-342900">
                <a:buFont typeface="+mj-lt"/>
                <a:buAutoNum type="arabicPeriod"/>
              </a:pPr>
              <a:r>
                <a:rPr lang="en-US" sz="2000" dirty="0">
                  <a:latin typeface="Courier"/>
                  <a:cs typeface="Courier"/>
                </a:rPr>
                <a:t>ATGGCGT</a:t>
              </a:r>
            </a:p>
            <a:p>
              <a:pPr marL="342900" indent="-342900">
                <a:buFont typeface="+mj-lt"/>
                <a:buAutoNum type="arabicPeriod"/>
              </a:pPr>
              <a:r>
                <a:rPr lang="en-US" sz="2000" dirty="0">
                  <a:latin typeface="Courier"/>
                  <a:cs typeface="Courier"/>
                </a:rPr>
                <a:t>GGCGTCG</a:t>
              </a:r>
            </a:p>
            <a:p>
              <a:pPr marL="342900" indent="-342900">
                <a:buFont typeface="+mj-lt"/>
                <a:buAutoNum type="arabicPeriod"/>
              </a:pPr>
              <a:r>
                <a:rPr lang="en-US" sz="2000" dirty="0">
                  <a:latin typeface="Courier"/>
                  <a:cs typeface="Courier"/>
                </a:rPr>
                <a:t>CTTGCAA</a:t>
              </a:r>
            </a:p>
            <a:p>
              <a:pPr marL="342900" indent="-342900">
                <a:buFont typeface="+mj-lt"/>
                <a:buAutoNum type="arabicPeriod"/>
              </a:pPr>
              <a:r>
                <a:rPr lang="en-US" sz="2000" dirty="0">
                  <a:latin typeface="Courier"/>
                  <a:cs typeface="Courier"/>
                </a:rPr>
                <a:t>TGCAATG</a:t>
              </a:r>
            </a:p>
            <a:p>
              <a:pPr marL="342900" indent="-342900">
                <a:buFont typeface="+mj-lt"/>
                <a:buAutoNum type="arabicPeriod"/>
              </a:pPr>
              <a:r>
                <a:rPr lang="en-US" sz="2000" dirty="0">
                  <a:latin typeface="Courier"/>
                  <a:cs typeface="Courier"/>
                </a:rPr>
                <a:t>CAATGGC</a:t>
              </a:r>
            </a:p>
            <a:p>
              <a:pPr marL="342900" indent="-342900">
                <a:buFont typeface="+mj-lt"/>
                <a:buAutoNum type="arabicPeriod"/>
              </a:pPr>
              <a:r>
                <a:rPr lang="en-US" sz="2000" dirty="0">
                  <a:latin typeface="Courier"/>
                  <a:cs typeface="Courier"/>
                </a:rPr>
                <a:t>ATGGCGT</a:t>
              </a:r>
            </a:p>
          </p:txBody>
        </p:sp>
        <p:sp>
          <p:nvSpPr>
            <p:cNvPr id="20" name="TextBox 19"/>
            <p:cNvSpPr txBox="1"/>
            <p:nvPr/>
          </p:nvSpPr>
          <p:spPr>
            <a:xfrm>
              <a:off x="-43193" y="4525872"/>
              <a:ext cx="871521" cy="461665"/>
            </a:xfrm>
            <a:prstGeom prst="rect">
              <a:avLst/>
            </a:prstGeom>
            <a:noFill/>
          </p:spPr>
          <p:txBody>
            <a:bodyPr wrap="none" rtlCol="0">
              <a:spAutoFit/>
            </a:bodyPr>
            <a:lstStyle/>
            <a:p>
              <a:r>
                <a:rPr lang="en-US" sz="2400" dirty="0">
                  <a:solidFill>
                    <a:srgbClr val="008000"/>
                  </a:solidFill>
                </a:rPr>
                <a:t>reads</a:t>
              </a:r>
            </a:p>
          </p:txBody>
        </p:sp>
      </p:grpSp>
      <p:grpSp>
        <p:nvGrpSpPr>
          <p:cNvPr id="24" name="Group 23"/>
          <p:cNvGrpSpPr/>
          <p:nvPr/>
        </p:nvGrpSpPr>
        <p:grpSpPr>
          <a:xfrm>
            <a:off x="123094" y="732896"/>
            <a:ext cx="2883312" cy="1835948"/>
            <a:chOff x="155061" y="2562330"/>
            <a:chExt cx="2329674" cy="1483418"/>
          </a:xfrm>
        </p:grpSpPr>
        <p:pic>
          <p:nvPicPr>
            <p:cNvPr id="5" name="Picture 4" descr="Screen Shot 2015-04-19 at 12.55.2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693" y="2562330"/>
              <a:ext cx="1374042" cy="1483418"/>
            </a:xfrm>
            <a:prstGeom prst="rect">
              <a:avLst/>
            </a:prstGeom>
          </p:spPr>
        </p:pic>
        <p:sp>
          <p:nvSpPr>
            <p:cNvPr id="21" name="TextBox 20"/>
            <p:cNvSpPr txBox="1"/>
            <p:nvPr/>
          </p:nvSpPr>
          <p:spPr>
            <a:xfrm>
              <a:off x="155061" y="2671829"/>
              <a:ext cx="1116724" cy="671433"/>
            </a:xfrm>
            <a:prstGeom prst="rect">
              <a:avLst/>
            </a:prstGeom>
            <a:noFill/>
          </p:spPr>
          <p:txBody>
            <a:bodyPr wrap="none" rtlCol="0">
              <a:spAutoFit/>
            </a:bodyPr>
            <a:lstStyle/>
            <a:p>
              <a:r>
                <a:rPr lang="en-US" sz="2400" dirty="0">
                  <a:solidFill>
                    <a:srgbClr val="008000"/>
                  </a:solidFill>
                </a:rPr>
                <a:t>genome</a:t>
              </a:r>
            </a:p>
            <a:p>
              <a:r>
                <a:rPr lang="en-US" sz="2400" dirty="0">
                  <a:solidFill>
                    <a:srgbClr val="008000"/>
                  </a:solidFill>
                </a:rPr>
                <a:t>sequence</a:t>
              </a:r>
            </a:p>
          </p:txBody>
        </p:sp>
      </p:grpSp>
      <p:grpSp>
        <p:nvGrpSpPr>
          <p:cNvPr id="7" name="Group 6"/>
          <p:cNvGrpSpPr/>
          <p:nvPr/>
        </p:nvGrpSpPr>
        <p:grpSpPr>
          <a:xfrm>
            <a:off x="3413473" y="802859"/>
            <a:ext cx="1617430" cy="3858340"/>
            <a:chOff x="2928637" y="1863553"/>
            <a:chExt cx="1617430" cy="3858340"/>
          </a:xfrm>
        </p:grpSpPr>
        <p:sp>
          <p:nvSpPr>
            <p:cNvPr id="9" name="TextBox 8"/>
            <p:cNvSpPr txBox="1"/>
            <p:nvPr/>
          </p:nvSpPr>
          <p:spPr>
            <a:xfrm>
              <a:off x="2928637" y="2244018"/>
              <a:ext cx="1107996" cy="3477875"/>
            </a:xfrm>
            <a:prstGeom prst="rect">
              <a:avLst/>
            </a:prstGeom>
            <a:noFill/>
          </p:spPr>
          <p:txBody>
            <a:bodyPr wrap="none" rtlCol="0">
              <a:spAutoFit/>
            </a:bodyPr>
            <a:lstStyle/>
            <a:p>
              <a:r>
                <a:rPr lang="en-US" sz="2000" b="1" dirty="0">
                  <a:latin typeface="Courier"/>
                  <a:cs typeface="Courier"/>
                </a:rPr>
                <a:t>C</a:t>
              </a:r>
            </a:p>
            <a:p>
              <a:pPr marL="342900" indent="-342900">
                <a:buFont typeface="+mj-lt"/>
                <a:buAutoNum type="arabicPeriod"/>
              </a:pPr>
              <a:r>
                <a:rPr lang="en-US" sz="2000" dirty="0">
                  <a:latin typeface="Courier"/>
                  <a:cs typeface="Courier"/>
                </a:rPr>
                <a:t>ATG</a:t>
              </a:r>
            </a:p>
            <a:p>
              <a:pPr marL="342900" indent="-342900">
                <a:buFont typeface="+mj-lt"/>
                <a:buAutoNum type="arabicPeriod"/>
              </a:pPr>
              <a:r>
                <a:rPr lang="en-US" sz="2000" dirty="0">
                  <a:latin typeface="Courier"/>
                  <a:cs typeface="Courier"/>
                </a:rPr>
                <a:t>TGG</a:t>
              </a:r>
            </a:p>
            <a:p>
              <a:pPr marL="342900" indent="-342900">
                <a:buFont typeface="+mj-lt"/>
                <a:buAutoNum type="arabicPeriod"/>
              </a:pPr>
              <a:r>
                <a:rPr lang="en-US" sz="2000" dirty="0">
                  <a:latin typeface="Courier"/>
                  <a:cs typeface="Courier"/>
                </a:rPr>
                <a:t>GGC</a:t>
              </a:r>
            </a:p>
            <a:p>
              <a:pPr marL="342900" indent="-342900">
                <a:buFont typeface="+mj-lt"/>
                <a:buAutoNum type="arabicPeriod"/>
              </a:pPr>
              <a:r>
                <a:rPr lang="en-US" sz="2000" dirty="0">
                  <a:latin typeface="Courier"/>
                  <a:cs typeface="Courier"/>
                </a:rPr>
                <a:t>GCG</a:t>
              </a:r>
            </a:p>
            <a:p>
              <a:pPr marL="342900" indent="-342900">
                <a:buFont typeface="+mj-lt"/>
                <a:buAutoNum type="arabicPeriod"/>
              </a:pPr>
              <a:r>
                <a:rPr lang="en-US" sz="2000" dirty="0">
                  <a:latin typeface="Courier"/>
                  <a:cs typeface="Courier"/>
                </a:rPr>
                <a:t>CGT</a:t>
              </a:r>
            </a:p>
            <a:p>
              <a:pPr marL="342900" indent="-342900">
                <a:buFont typeface="+mj-lt"/>
                <a:buAutoNum type="arabicPeriod"/>
              </a:pPr>
              <a:r>
                <a:rPr lang="en-US" sz="2000" dirty="0">
                  <a:latin typeface="Courier"/>
                  <a:cs typeface="Courier"/>
                </a:rPr>
                <a:t>GTG</a:t>
              </a:r>
            </a:p>
            <a:p>
              <a:pPr marL="342900" indent="-342900">
                <a:buFont typeface="+mj-lt"/>
                <a:buAutoNum type="arabicPeriod"/>
              </a:pPr>
              <a:r>
                <a:rPr lang="en-US" sz="2000" dirty="0">
                  <a:latin typeface="Courier"/>
                  <a:cs typeface="Courier"/>
                </a:rPr>
                <a:t>TGC</a:t>
              </a:r>
            </a:p>
            <a:p>
              <a:pPr marL="342900" indent="-342900">
                <a:buFont typeface="+mj-lt"/>
                <a:buAutoNum type="arabicPeriod"/>
              </a:pPr>
              <a:r>
                <a:rPr lang="en-US" sz="2000" dirty="0">
                  <a:latin typeface="Courier"/>
                  <a:cs typeface="Courier"/>
                </a:rPr>
                <a:t>GCA</a:t>
              </a:r>
            </a:p>
            <a:p>
              <a:pPr marL="342900" indent="-342900">
                <a:buFont typeface="+mj-lt"/>
                <a:buAutoNum type="arabicPeriod"/>
              </a:pPr>
              <a:r>
                <a:rPr lang="en-US" sz="2000" dirty="0">
                  <a:latin typeface="Courier"/>
                  <a:cs typeface="Courier"/>
                </a:rPr>
                <a:t>CAA</a:t>
              </a:r>
            </a:p>
            <a:p>
              <a:pPr marL="342900" indent="-342900">
                <a:buFont typeface="+mj-lt"/>
                <a:buAutoNum type="arabicPeriod"/>
              </a:pPr>
              <a:r>
                <a:rPr lang="en-US" sz="2000" dirty="0">
                  <a:latin typeface="Courier"/>
                  <a:cs typeface="Courier"/>
                </a:rPr>
                <a:t>AAT</a:t>
              </a:r>
            </a:p>
          </p:txBody>
        </p:sp>
        <p:sp>
          <p:nvSpPr>
            <p:cNvPr id="22" name="TextBox 21"/>
            <p:cNvSpPr txBox="1"/>
            <p:nvPr/>
          </p:nvSpPr>
          <p:spPr>
            <a:xfrm>
              <a:off x="2928637" y="1863553"/>
              <a:ext cx="1617430" cy="461665"/>
            </a:xfrm>
            <a:prstGeom prst="rect">
              <a:avLst/>
            </a:prstGeom>
            <a:noFill/>
          </p:spPr>
          <p:txBody>
            <a:bodyPr wrap="none" rtlCol="0">
              <a:spAutoFit/>
            </a:bodyPr>
            <a:lstStyle/>
            <a:p>
              <a:r>
                <a:rPr lang="en-US" sz="2400" dirty="0">
                  <a:solidFill>
                    <a:srgbClr val="008000"/>
                  </a:solidFill>
                </a:rPr>
                <a:t>k-</a:t>
              </a:r>
              <a:r>
                <a:rPr lang="en-US" sz="2400" dirty="0" err="1">
                  <a:solidFill>
                    <a:srgbClr val="008000"/>
                  </a:solidFill>
                </a:rPr>
                <a:t>mer</a:t>
              </a:r>
              <a:r>
                <a:rPr lang="en-US" sz="2400" dirty="0">
                  <a:solidFill>
                    <a:srgbClr val="008000"/>
                  </a:solidFill>
                </a:rPr>
                <a:t> (k=3)</a:t>
              </a:r>
            </a:p>
          </p:txBody>
        </p:sp>
      </p:grpSp>
      <p:grpSp>
        <p:nvGrpSpPr>
          <p:cNvPr id="16" name="Group 15"/>
          <p:cNvGrpSpPr/>
          <p:nvPr/>
        </p:nvGrpSpPr>
        <p:grpSpPr>
          <a:xfrm>
            <a:off x="5890068" y="1913799"/>
            <a:ext cx="2372876" cy="2757609"/>
            <a:chOff x="5091304" y="2001361"/>
            <a:chExt cx="2602222" cy="3157015"/>
          </a:xfrm>
        </p:grpSpPr>
        <p:pic>
          <p:nvPicPr>
            <p:cNvPr id="8" name="Picture 7" descr="Screen Shot 2015-04-19 at 12.55.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1304" y="2488564"/>
              <a:ext cx="2602222" cy="2669812"/>
            </a:xfrm>
            <a:prstGeom prst="rect">
              <a:avLst/>
            </a:prstGeom>
          </p:spPr>
        </p:pic>
        <p:sp>
          <p:nvSpPr>
            <p:cNvPr id="23" name="TextBox 22"/>
            <p:cNvSpPr txBox="1"/>
            <p:nvPr/>
          </p:nvSpPr>
          <p:spPr>
            <a:xfrm>
              <a:off x="5127732" y="2001361"/>
              <a:ext cx="2450351" cy="523220"/>
            </a:xfrm>
            <a:prstGeom prst="rect">
              <a:avLst/>
            </a:prstGeom>
            <a:noFill/>
          </p:spPr>
          <p:txBody>
            <a:bodyPr wrap="none" rtlCol="0">
              <a:spAutoFit/>
            </a:bodyPr>
            <a:lstStyle/>
            <a:p>
              <a:r>
                <a:rPr lang="en-US" sz="2800" dirty="0">
                  <a:solidFill>
                    <a:srgbClr val="008000"/>
                  </a:solidFill>
                </a:rPr>
                <a:t>De </a:t>
              </a:r>
              <a:r>
                <a:rPr lang="en-US" sz="2800" dirty="0" err="1">
                  <a:solidFill>
                    <a:srgbClr val="008000"/>
                  </a:solidFill>
                </a:rPr>
                <a:t>Bruijn</a:t>
              </a:r>
              <a:r>
                <a:rPr lang="en-US" sz="2800" dirty="0">
                  <a:solidFill>
                    <a:srgbClr val="008000"/>
                  </a:solidFill>
                </a:rPr>
                <a:t> graph</a:t>
              </a:r>
            </a:p>
          </p:txBody>
        </p:sp>
      </p:grpSp>
      <p:sp>
        <p:nvSpPr>
          <p:cNvPr id="25" name="Slide Number Placeholder 24"/>
          <p:cNvSpPr>
            <a:spLocks noGrp="1"/>
          </p:cNvSpPr>
          <p:nvPr>
            <p:ph type="sldNum" sz="quarter" idx="12"/>
          </p:nvPr>
        </p:nvSpPr>
        <p:spPr/>
        <p:txBody>
          <a:bodyPr/>
          <a:lstStyle/>
          <a:p>
            <a:fld id="{9DA039C4-C5F2-1743-BB7A-5D831266C61E}" type="slidenum">
              <a:rPr lang="en-US" smtClean="0"/>
              <a:t>15</a:t>
            </a:fld>
            <a:endParaRPr lang="en-US"/>
          </a:p>
        </p:txBody>
      </p:sp>
    </p:spTree>
    <p:extLst>
      <p:ext uri="{BB962C8B-B14F-4D97-AF65-F5344CB8AC3E}">
        <p14:creationId xmlns:p14="http://schemas.microsoft.com/office/powerpoint/2010/main" val="889001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968" y="113201"/>
            <a:ext cx="8229600" cy="574658"/>
          </a:xfrm>
        </p:spPr>
        <p:txBody>
          <a:bodyPr>
            <a:normAutofit fontScale="90000"/>
          </a:bodyPr>
          <a:lstStyle/>
          <a:p>
            <a:r>
              <a:rPr lang="en-US" sz="3200" dirty="0"/>
              <a:t>de </a:t>
            </a:r>
            <a:r>
              <a:rPr lang="en-US" sz="3200" dirty="0" err="1"/>
              <a:t>Bruijn</a:t>
            </a:r>
            <a:r>
              <a:rPr lang="en-US" sz="3200" dirty="0"/>
              <a:t> algorithm</a:t>
            </a:r>
          </a:p>
        </p:txBody>
      </p:sp>
      <p:sp>
        <p:nvSpPr>
          <p:cNvPr id="3" name="Content Placeholder 2"/>
          <p:cNvSpPr>
            <a:spLocks noGrp="1"/>
          </p:cNvSpPr>
          <p:nvPr>
            <p:ph idx="1"/>
          </p:nvPr>
        </p:nvSpPr>
        <p:spPr>
          <a:xfrm>
            <a:off x="85037" y="729672"/>
            <a:ext cx="8965462" cy="1957813"/>
          </a:xfrm>
        </p:spPr>
        <p:txBody>
          <a:bodyPr>
            <a:noAutofit/>
          </a:bodyPr>
          <a:lstStyle/>
          <a:p>
            <a:r>
              <a:rPr lang="en-US" dirty="0">
                <a:solidFill>
                  <a:schemeClr val="accent2">
                    <a:lumMod val="75000"/>
                  </a:schemeClr>
                </a:solidFill>
              </a:rPr>
              <a:t>To find a path containing all k-mers but also is as short as possible, as it contains each k-mer exactly once.</a:t>
            </a:r>
          </a:p>
          <a:p>
            <a:r>
              <a:rPr lang="en-US" dirty="0"/>
              <a:t>De </a:t>
            </a:r>
            <a:r>
              <a:rPr lang="en-US" dirty="0" err="1"/>
              <a:t>Bruijn</a:t>
            </a:r>
            <a:r>
              <a:rPr lang="en-US" dirty="0"/>
              <a:t> answered this question by borrowing Euler’s solution of the Bridges of </a:t>
            </a:r>
            <a:r>
              <a:rPr lang="en-US" dirty="0" err="1"/>
              <a:t>Königsberg</a:t>
            </a:r>
            <a:r>
              <a:rPr lang="en-US" dirty="0"/>
              <a:t> problem. An </a:t>
            </a:r>
            <a:r>
              <a:rPr lang="en-US" dirty="0" err="1"/>
              <a:t>Eulerian</a:t>
            </a:r>
            <a:r>
              <a:rPr lang="en-US" dirty="0"/>
              <a:t> cycle represents a shortest path that contains each k-</a:t>
            </a:r>
            <a:r>
              <a:rPr lang="en-US" dirty="0" err="1"/>
              <a:t>mer</a:t>
            </a:r>
            <a:r>
              <a:rPr lang="en-US" dirty="0"/>
              <a:t> exactly once.</a:t>
            </a:r>
          </a:p>
        </p:txBody>
      </p:sp>
      <p:sp>
        <p:nvSpPr>
          <p:cNvPr id="4" name="Slide Number Placeholder 3"/>
          <p:cNvSpPr>
            <a:spLocks noGrp="1"/>
          </p:cNvSpPr>
          <p:nvPr>
            <p:ph type="sldNum" sz="quarter" idx="12"/>
          </p:nvPr>
        </p:nvSpPr>
        <p:spPr/>
        <p:txBody>
          <a:bodyPr/>
          <a:lstStyle/>
          <a:p>
            <a:fld id="{9DA039C4-C5F2-1743-BB7A-5D831266C61E}" type="slidenum">
              <a:rPr lang="en-US" smtClean="0"/>
              <a:t>16</a:t>
            </a:fld>
            <a:endParaRPr lang="en-US"/>
          </a:p>
        </p:txBody>
      </p:sp>
      <p:pic>
        <p:nvPicPr>
          <p:cNvPr id="5" name="Picture 4" descr="Screenshot 2019-03-28 09.37.4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770" y="2725091"/>
            <a:ext cx="6510868" cy="2236599"/>
          </a:xfrm>
          <a:prstGeom prst="rect">
            <a:avLst/>
          </a:prstGeom>
        </p:spPr>
      </p:pic>
      <p:sp>
        <p:nvSpPr>
          <p:cNvPr id="6" name="TextBox 5"/>
          <p:cNvSpPr txBox="1"/>
          <p:nvPr/>
        </p:nvSpPr>
        <p:spPr>
          <a:xfrm>
            <a:off x="4567768" y="4722296"/>
            <a:ext cx="3741616" cy="276999"/>
          </a:xfrm>
          <a:prstGeom prst="rect">
            <a:avLst/>
          </a:prstGeom>
          <a:noFill/>
        </p:spPr>
        <p:txBody>
          <a:bodyPr wrap="square" rtlCol="0">
            <a:spAutoFit/>
          </a:bodyPr>
          <a:lstStyle/>
          <a:p>
            <a:r>
              <a:rPr lang="en-US" sz="1200" dirty="0" err="1"/>
              <a:t>Compeau</a:t>
            </a:r>
            <a:r>
              <a:rPr lang="en-US" sz="1200" dirty="0"/>
              <a:t> et al., 2011. Nature Biotechnology 29</a:t>
            </a:r>
            <a:r>
              <a:rPr lang="en-US" sz="1200" b="1" dirty="0"/>
              <a:t>:</a:t>
            </a:r>
            <a:r>
              <a:rPr lang="en-US" sz="1200" dirty="0"/>
              <a:t> 987-991.</a:t>
            </a:r>
          </a:p>
        </p:txBody>
      </p:sp>
    </p:spTree>
    <p:extLst>
      <p:ext uri="{BB962C8B-B14F-4D97-AF65-F5344CB8AC3E}">
        <p14:creationId xmlns:p14="http://schemas.microsoft.com/office/powerpoint/2010/main" val="3398545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2843"/>
            <a:ext cx="8229600" cy="546893"/>
          </a:xfrm>
        </p:spPr>
        <p:txBody>
          <a:bodyPr/>
          <a:lstStyle/>
          <a:p>
            <a:r>
              <a:rPr lang="en-US" dirty="0"/>
              <a:t>Sequencing errors complicate assemblies</a:t>
            </a:r>
          </a:p>
        </p:txBody>
      </p:sp>
      <p:sp>
        <p:nvSpPr>
          <p:cNvPr id="6" name="TextBox 5"/>
          <p:cNvSpPr txBox="1"/>
          <p:nvPr/>
        </p:nvSpPr>
        <p:spPr>
          <a:xfrm>
            <a:off x="2320422" y="4167505"/>
            <a:ext cx="6823578" cy="830997"/>
          </a:xfrm>
          <a:prstGeom prst="rect">
            <a:avLst/>
          </a:prstGeom>
          <a:noFill/>
        </p:spPr>
        <p:txBody>
          <a:bodyPr wrap="square" rtlCol="0">
            <a:spAutoFit/>
          </a:bodyPr>
          <a:lstStyle/>
          <a:p>
            <a:r>
              <a:rPr lang="en-US" sz="2400" dirty="0"/>
              <a:t>Sequence error correction before graph construction is a critical step for De </a:t>
            </a:r>
            <a:r>
              <a:rPr lang="en-US" sz="2400" dirty="0" err="1"/>
              <a:t>Bruijn</a:t>
            </a:r>
            <a:r>
              <a:rPr lang="en-US" sz="2400" dirty="0"/>
              <a:t> graph assembly.</a:t>
            </a:r>
          </a:p>
        </p:txBody>
      </p:sp>
      <p:sp>
        <p:nvSpPr>
          <p:cNvPr id="7" name="TextBox 6"/>
          <p:cNvSpPr txBox="1"/>
          <p:nvPr/>
        </p:nvSpPr>
        <p:spPr>
          <a:xfrm>
            <a:off x="147781" y="649096"/>
            <a:ext cx="8693306" cy="461665"/>
          </a:xfrm>
          <a:prstGeom prst="rect">
            <a:avLst/>
          </a:prstGeom>
          <a:noFill/>
        </p:spPr>
        <p:txBody>
          <a:bodyPr wrap="none" rtlCol="0">
            <a:spAutoFit/>
          </a:bodyPr>
          <a:lstStyle/>
          <a:p>
            <a:r>
              <a:rPr lang="en-US" sz="2400" dirty="0"/>
              <a:t>The complexity of De </a:t>
            </a:r>
            <a:r>
              <a:rPr lang="en-US" sz="2400" dirty="0" err="1"/>
              <a:t>Bruijn</a:t>
            </a:r>
            <a:r>
              <a:rPr lang="en-US" sz="2400" dirty="0"/>
              <a:t> graph grows when reads contain errors.</a:t>
            </a:r>
          </a:p>
        </p:txBody>
      </p:sp>
      <p:grpSp>
        <p:nvGrpSpPr>
          <p:cNvPr id="8" name="Group 7">
            <a:extLst>
              <a:ext uri="{FF2B5EF4-FFF2-40B4-BE49-F238E27FC236}">
                <a16:creationId xmlns:a16="http://schemas.microsoft.com/office/drawing/2014/main" id="{4692CCDE-9444-82F1-675F-A33AEE864722}"/>
              </a:ext>
            </a:extLst>
          </p:cNvPr>
          <p:cNvGrpSpPr/>
          <p:nvPr/>
        </p:nvGrpSpPr>
        <p:grpSpPr>
          <a:xfrm>
            <a:off x="3901655" y="1198762"/>
            <a:ext cx="4444261" cy="2815010"/>
            <a:chOff x="3388175" y="1635185"/>
            <a:chExt cx="5708789" cy="3761710"/>
          </a:xfrm>
        </p:grpSpPr>
        <p:pic>
          <p:nvPicPr>
            <p:cNvPr id="5" name="Picture 4" descr="Screen Shot 2015-04-19 at 5.10.4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8175" y="1635185"/>
              <a:ext cx="3888153" cy="3761710"/>
            </a:xfrm>
            <a:prstGeom prst="rect">
              <a:avLst/>
            </a:prstGeom>
          </p:spPr>
        </p:pic>
        <p:sp>
          <p:nvSpPr>
            <p:cNvPr id="9" name="TextBox 8"/>
            <p:cNvSpPr txBox="1"/>
            <p:nvPr/>
          </p:nvSpPr>
          <p:spPr>
            <a:xfrm>
              <a:off x="7360531" y="3064799"/>
              <a:ext cx="1551777" cy="461665"/>
            </a:xfrm>
            <a:prstGeom prst="rect">
              <a:avLst/>
            </a:prstGeom>
            <a:noFill/>
          </p:spPr>
          <p:txBody>
            <a:bodyPr wrap="none" rtlCol="0">
              <a:spAutoFit/>
            </a:bodyPr>
            <a:lstStyle/>
            <a:p>
              <a:r>
                <a:rPr lang="en-US" sz="2400" dirty="0"/>
                <a:t>G: genome</a:t>
              </a:r>
            </a:p>
          </p:txBody>
        </p:sp>
        <p:sp>
          <p:nvSpPr>
            <p:cNvPr id="10" name="TextBox 9"/>
            <p:cNvSpPr txBox="1"/>
            <p:nvPr/>
          </p:nvSpPr>
          <p:spPr>
            <a:xfrm>
              <a:off x="6924574" y="5120916"/>
              <a:ext cx="2172390" cy="246221"/>
            </a:xfrm>
            <a:prstGeom prst="rect">
              <a:avLst/>
            </a:prstGeom>
            <a:noFill/>
          </p:spPr>
          <p:txBody>
            <a:bodyPr wrap="none" rtlCol="0">
              <a:spAutoFit/>
            </a:bodyPr>
            <a:lstStyle/>
            <a:p>
              <a:r>
                <a:rPr lang="en-US" sz="1000" dirty="0" err="1"/>
                <a:t>langmead-lab.org</a:t>
              </a:r>
              <a:r>
                <a:rPr lang="en-US" sz="1000" dirty="0"/>
                <a:t>/teaching-materials</a:t>
              </a:r>
            </a:p>
          </p:txBody>
        </p:sp>
      </p:grpSp>
      <p:sp>
        <p:nvSpPr>
          <p:cNvPr id="3" name="Slide Number Placeholder 2"/>
          <p:cNvSpPr>
            <a:spLocks noGrp="1"/>
          </p:cNvSpPr>
          <p:nvPr>
            <p:ph type="sldNum" sz="quarter" idx="12"/>
          </p:nvPr>
        </p:nvSpPr>
        <p:spPr/>
        <p:txBody>
          <a:bodyPr/>
          <a:lstStyle/>
          <a:p>
            <a:fld id="{9DA039C4-C5F2-1743-BB7A-5D831266C61E}" type="slidenum">
              <a:rPr lang="en-US" smtClean="0"/>
              <a:t>17</a:t>
            </a:fld>
            <a:endParaRPr lang="en-US"/>
          </a:p>
        </p:txBody>
      </p:sp>
      <p:sp>
        <p:nvSpPr>
          <p:cNvPr id="11" name="TextBox 10"/>
          <p:cNvSpPr txBox="1"/>
          <p:nvPr/>
        </p:nvSpPr>
        <p:spPr>
          <a:xfrm>
            <a:off x="481211" y="1104034"/>
            <a:ext cx="1879685" cy="1200329"/>
          </a:xfrm>
          <a:prstGeom prst="rect">
            <a:avLst/>
          </a:prstGeom>
          <a:noFill/>
          <a:ln>
            <a:noFill/>
          </a:ln>
        </p:spPr>
        <p:txBody>
          <a:bodyPr wrap="square">
            <a:spAutoFit/>
          </a:bodyPr>
          <a:lstStyle/>
          <a:p>
            <a:pPr>
              <a:defRPr/>
            </a:pPr>
            <a:r>
              <a:rPr lang="en-US" sz="2400" dirty="0">
                <a:solidFill>
                  <a:schemeClr val="bg1">
                    <a:lumMod val="65000"/>
                  </a:schemeClr>
                </a:solidFill>
                <a:latin typeface="Courier"/>
                <a:ea typeface="ＭＳ Ｐゴシック" charset="-128"/>
                <a:cs typeface="Courier"/>
              </a:rPr>
              <a:t>TGCGTGA</a:t>
            </a:r>
          </a:p>
          <a:p>
            <a:pPr>
              <a:defRPr/>
            </a:pPr>
            <a:r>
              <a:rPr lang="en-US" sz="2400" dirty="0">
                <a:solidFill>
                  <a:schemeClr val="bg1">
                    <a:lumMod val="65000"/>
                  </a:schemeClr>
                </a:solidFill>
                <a:latin typeface="Courier"/>
                <a:ea typeface="ＭＳ Ｐゴシック" charset="-128"/>
                <a:cs typeface="Courier"/>
              </a:rPr>
              <a:t>TGCGTGA</a:t>
            </a:r>
          </a:p>
          <a:p>
            <a:pPr>
              <a:defRPr/>
            </a:pPr>
            <a:r>
              <a:rPr lang="en-US" sz="2400" dirty="0">
                <a:solidFill>
                  <a:schemeClr val="bg1">
                    <a:lumMod val="65000"/>
                  </a:schemeClr>
                </a:solidFill>
                <a:latin typeface="Courier"/>
                <a:ea typeface="ＭＳ Ｐゴシック" charset="-128"/>
                <a:cs typeface="Courier"/>
              </a:rPr>
              <a:t>TGCGTGA</a:t>
            </a:r>
          </a:p>
        </p:txBody>
      </p:sp>
      <p:sp>
        <p:nvSpPr>
          <p:cNvPr id="12" name="TextBox 11"/>
          <p:cNvSpPr txBox="1"/>
          <p:nvPr/>
        </p:nvSpPr>
        <p:spPr>
          <a:xfrm>
            <a:off x="617871" y="2864022"/>
            <a:ext cx="1261884" cy="1200329"/>
          </a:xfrm>
          <a:prstGeom prst="rect">
            <a:avLst/>
          </a:prstGeom>
          <a:noFill/>
        </p:spPr>
        <p:txBody>
          <a:bodyPr wrap="square" rtlCol="0">
            <a:spAutoFit/>
          </a:bodyPr>
          <a:lstStyle/>
          <a:p>
            <a:r>
              <a:rPr lang="en-US" sz="2400" dirty="0">
                <a:latin typeface="Courier"/>
                <a:cs typeface="Courier"/>
              </a:rPr>
              <a:t>TGCGT</a:t>
            </a:r>
          </a:p>
          <a:p>
            <a:r>
              <a:rPr lang="en-US" sz="2400" dirty="0">
                <a:latin typeface="Courier"/>
                <a:cs typeface="Courier"/>
              </a:rPr>
              <a:t>GCGTG</a:t>
            </a:r>
          </a:p>
          <a:p>
            <a:r>
              <a:rPr lang="en-US" sz="2400" dirty="0">
                <a:latin typeface="Courier"/>
                <a:cs typeface="Courier"/>
              </a:rPr>
              <a:t>CGTGA</a:t>
            </a:r>
          </a:p>
        </p:txBody>
      </p:sp>
      <p:sp>
        <p:nvSpPr>
          <p:cNvPr id="13" name="TextBox 12"/>
          <p:cNvSpPr txBox="1"/>
          <p:nvPr/>
        </p:nvSpPr>
        <p:spPr>
          <a:xfrm>
            <a:off x="147781" y="2522392"/>
            <a:ext cx="3283784" cy="461665"/>
          </a:xfrm>
          <a:prstGeom prst="rect">
            <a:avLst/>
          </a:prstGeom>
          <a:noFill/>
        </p:spPr>
        <p:txBody>
          <a:bodyPr wrap="none" rtlCol="0">
            <a:spAutoFit/>
          </a:bodyPr>
          <a:lstStyle/>
          <a:p>
            <a:r>
              <a:rPr lang="en-US" sz="2400" dirty="0">
                <a:solidFill>
                  <a:srgbClr val="008000"/>
                </a:solidFill>
              </a:rPr>
              <a:t>k-</a:t>
            </a:r>
            <a:r>
              <a:rPr lang="en-US" sz="2400" dirty="0" err="1">
                <a:solidFill>
                  <a:srgbClr val="008000"/>
                </a:solidFill>
              </a:rPr>
              <a:t>mer</a:t>
            </a:r>
            <a:r>
              <a:rPr lang="en-US" sz="2400" dirty="0">
                <a:solidFill>
                  <a:srgbClr val="008000"/>
                </a:solidFill>
              </a:rPr>
              <a:t> count profile (k=5)</a:t>
            </a:r>
          </a:p>
        </p:txBody>
      </p:sp>
      <p:sp>
        <p:nvSpPr>
          <p:cNvPr id="14" name="TextBox 13"/>
          <p:cNvSpPr txBox="1"/>
          <p:nvPr/>
        </p:nvSpPr>
        <p:spPr>
          <a:xfrm>
            <a:off x="1928929" y="1562788"/>
            <a:ext cx="929485" cy="461665"/>
          </a:xfrm>
          <a:prstGeom prst="rect">
            <a:avLst/>
          </a:prstGeom>
          <a:noFill/>
        </p:spPr>
        <p:txBody>
          <a:bodyPr wrap="none" rtlCol="0">
            <a:spAutoFit/>
          </a:bodyPr>
          <a:lstStyle/>
          <a:p>
            <a:r>
              <a:rPr lang="en-US" sz="2400" dirty="0">
                <a:solidFill>
                  <a:srgbClr val="008000"/>
                </a:solidFill>
              </a:rPr>
              <a:t>Reads</a:t>
            </a:r>
          </a:p>
        </p:txBody>
      </p:sp>
      <p:sp>
        <p:nvSpPr>
          <p:cNvPr id="15" name="TextBox 14"/>
          <p:cNvSpPr txBox="1"/>
          <p:nvPr/>
        </p:nvSpPr>
        <p:spPr>
          <a:xfrm>
            <a:off x="617871" y="3916212"/>
            <a:ext cx="1261884" cy="1200329"/>
          </a:xfrm>
          <a:prstGeom prst="rect">
            <a:avLst/>
          </a:prstGeom>
          <a:noFill/>
        </p:spPr>
        <p:txBody>
          <a:bodyPr wrap="square" rtlCol="0">
            <a:spAutoFit/>
          </a:bodyPr>
          <a:lstStyle/>
          <a:p>
            <a:r>
              <a:rPr lang="en-US" sz="2400" dirty="0">
                <a:latin typeface="Courier"/>
                <a:cs typeface="Courier"/>
              </a:rPr>
              <a:t>TG</a:t>
            </a:r>
            <a:r>
              <a:rPr lang="en-US" sz="2400" dirty="0">
                <a:solidFill>
                  <a:srgbClr val="FF0000"/>
                </a:solidFill>
                <a:latin typeface="Courier"/>
                <a:cs typeface="Courier"/>
              </a:rPr>
              <a:t>G</a:t>
            </a:r>
            <a:r>
              <a:rPr lang="en-US" sz="2400" dirty="0">
                <a:latin typeface="Courier"/>
                <a:cs typeface="Courier"/>
              </a:rPr>
              <a:t>GT</a:t>
            </a:r>
            <a:endParaRPr lang="en-US" sz="2400" dirty="0">
              <a:solidFill>
                <a:srgbClr val="FF0000"/>
              </a:solidFill>
              <a:latin typeface="Courier"/>
              <a:cs typeface="Courier"/>
            </a:endParaRPr>
          </a:p>
          <a:p>
            <a:r>
              <a:rPr lang="en-US" sz="2400" dirty="0">
                <a:latin typeface="Courier"/>
                <a:cs typeface="Courier"/>
              </a:rPr>
              <a:t>G</a:t>
            </a:r>
            <a:r>
              <a:rPr lang="en-US" sz="2400" dirty="0">
                <a:solidFill>
                  <a:srgbClr val="FF0000"/>
                </a:solidFill>
                <a:latin typeface="Courier"/>
                <a:cs typeface="Courier"/>
              </a:rPr>
              <a:t>G</a:t>
            </a:r>
            <a:r>
              <a:rPr lang="en-US" sz="2400" dirty="0">
                <a:latin typeface="Courier"/>
                <a:cs typeface="Courier"/>
              </a:rPr>
              <a:t>GTG</a:t>
            </a:r>
          </a:p>
          <a:p>
            <a:r>
              <a:rPr lang="en-US" sz="2400" dirty="0">
                <a:solidFill>
                  <a:srgbClr val="FF0000"/>
                </a:solidFill>
                <a:latin typeface="Courier"/>
                <a:cs typeface="Courier"/>
              </a:rPr>
              <a:t>G</a:t>
            </a:r>
            <a:r>
              <a:rPr lang="en-US" sz="2400" dirty="0">
                <a:latin typeface="Courier"/>
                <a:cs typeface="Courier"/>
              </a:rPr>
              <a:t>GTGA</a:t>
            </a:r>
          </a:p>
        </p:txBody>
      </p:sp>
      <p:sp>
        <p:nvSpPr>
          <p:cNvPr id="4" name="TextBox 3"/>
          <p:cNvSpPr txBox="1"/>
          <p:nvPr/>
        </p:nvSpPr>
        <p:spPr>
          <a:xfrm>
            <a:off x="481209" y="2144602"/>
            <a:ext cx="1475084" cy="461665"/>
          </a:xfrm>
          <a:prstGeom prst="rect">
            <a:avLst/>
          </a:prstGeom>
          <a:noFill/>
        </p:spPr>
        <p:txBody>
          <a:bodyPr wrap="none" rtlCol="0">
            <a:spAutoFit/>
          </a:bodyPr>
          <a:lstStyle/>
          <a:p>
            <a:pPr>
              <a:defRPr/>
            </a:pPr>
            <a:r>
              <a:rPr lang="en-US" sz="2400" dirty="0">
                <a:solidFill>
                  <a:schemeClr val="bg1">
                    <a:lumMod val="65000"/>
                  </a:schemeClr>
                </a:solidFill>
                <a:latin typeface="Courier"/>
                <a:ea typeface="ＭＳ Ｐゴシック" charset="-128"/>
                <a:cs typeface="Courier"/>
              </a:rPr>
              <a:t>TG</a:t>
            </a:r>
            <a:r>
              <a:rPr lang="en-US" sz="2400" dirty="0">
                <a:solidFill>
                  <a:srgbClr val="FF0000"/>
                </a:solidFill>
                <a:latin typeface="Courier"/>
                <a:ea typeface="ＭＳ Ｐゴシック" charset="-128"/>
                <a:cs typeface="Courier"/>
              </a:rPr>
              <a:t>G</a:t>
            </a:r>
            <a:r>
              <a:rPr lang="en-US" sz="2400" dirty="0">
                <a:solidFill>
                  <a:schemeClr val="bg1">
                    <a:lumMod val="65000"/>
                  </a:schemeClr>
                </a:solidFill>
                <a:latin typeface="Courier"/>
                <a:ea typeface="ＭＳ Ｐゴシック" charset="-128"/>
                <a:cs typeface="Courier"/>
              </a:rPr>
              <a:t>GTGA</a:t>
            </a:r>
          </a:p>
        </p:txBody>
      </p:sp>
    </p:spTree>
    <p:extLst>
      <p:ext uri="{BB962C8B-B14F-4D97-AF65-F5344CB8AC3E}">
        <p14:creationId xmlns:p14="http://schemas.microsoft.com/office/powerpoint/2010/main" val="3828625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0564"/>
            <a:ext cx="8229600" cy="579740"/>
          </a:xfrm>
        </p:spPr>
        <p:txBody>
          <a:bodyPr>
            <a:normAutofit/>
          </a:bodyPr>
          <a:lstStyle/>
          <a:p>
            <a:r>
              <a:rPr lang="en-US" sz="3200" dirty="0"/>
              <a:t>Error identification</a:t>
            </a:r>
          </a:p>
        </p:txBody>
      </p:sp>
      <p:sp>
        <p:nvSpPr>
          <p:cNvPr id="5" name="TextBox 4"/>
          <p:cNvSpPr txBox="1"/>
          <p:nvPr/>
        </p:nvSpPr>
        <p:spPr>
          <a:xfrm>
            <a:off x="1242791" y="1157828"/>
            <a:ext cx="2613198" cy="3785652"/>
          </a:xfrm>
          <a:prstGeom prst="rect">
            <a:avLst/>
          </a:prstGeom>
          <a:noFill/>
          <a:ln>
            <a:noFill/>
          </a:ln>
        </p:spPr>
        <p:txBody>
          <a:bodyPr wrap="square">
            <a:spAutoFit/>
          </a:bodyPr>
          <a:lstStyle/>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a:t>
            </a:r>
            <a:r>
              <a:rPr lang="en-US" sz="2400" dirty="0">
                <a:solidFill>
                  <a:srgbClr val="FF0000"/>
                </a:solidFill>
                <a:latin typeface="Courier"/>
                <a:ea typeface="ＭＳ Ｐゴシック" charset="-128"/>
                <a:cs typeface="Courier"/>
              </a:rPr>
              <a:t>G</a:t>
            </a:r>
            <a:r>
              <a:rPr lang="en-US" sz="2400" dirty="0">
                <a:solidFill>
                  <a:schemeClr val="bg1">
                    <a:lumMod val="65000"/>
                  </a:schemeClr>
                </a:solidFill>
                <a:latin typeface="Courier"/>
                <a:ea typeface="ＭＳ Ｐゴシック" charset="-128"/>
                <a:cs typeface="Courier"/>
              </a:rPr>
              <a:t>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p:txBody>
      </p:sp>
      <p:sp>
        <p:nvSpPr>
          <p:cNvPr id="3" name="TextBox 2"/>
          <p:cNvSpPr txBox="1"/>
          <p:nvPr/>
        </p:nvSpPr>
        <p:spPr>
          <a:xfrm>
            <a:off x="4358129" y="1167598"/>
            <a:ext cx="2444263" cy="3785652"/>
          </a:xfrm>
          <a:prstGeom prst="rect">
            <a:avLst/>
          </a:prstGeom>
          <a:noFill/>
        </p:spPr>
        <p:txBody>
          <a:bodyPr wrap="square" rtlCol="0">
            <a:spAutoFit/>
          </a:bodyPr>
          <a:lstStyle/>
          <a:p>
            <a:r>
              <a:rPr lang="en-US" sz="2400" dirty="0">
                <a:latin typeface="Courier"/>
                <a:cs typeface="Courier"/>
              </a:rPr>
              <a:t>TGGGT	 1</a:t>
            </a:r>
          </a:p>
          <a:p>
            <a:r>
              <a:rPr lang="en-US" sz="2400" dirty="0">
                <a:latin typeface="Courier"/>
                <a:cs typeface="Courier"/>
              </a:rPr>
              <a:t>GGGTG	 1</a:t>
            </a:r>
          </a:p>
          <a:p>
            <a:r>
              <a:rPr lang="en-US" sz="2400" dirty="0">
                <a:latin typeface="Courier"/>
                <a:cs typeface="Courier"/>
              </a:rPr>
              <a:t>GGTGA	 1</a:t>
            </a:r>
          </a:p>
          <a:p>
            <a:r>
              <a:rPr lang="en-US" sz="2400" dirty="0">
                <a:latin typeface="Courier"/>
                <a:cs typeface="Courier"/>
              </a:rPr>
              <a:t>TGCGT	 9</a:t>
            </a:r>
          </a:p>
          <a:p>
            <a:r>
              <a:rPr lang="en-US" sz="2400" dirty="0">
                <a:latin typeface="Courier"/>
                <a:cs typeface="Courier"/>
              </a:rPr>
              <a:t>GCGTG	 9</a:t>
            </a:r>
          </a:p>
          <a:p>
            <a:r>
              <a:rPr lang="en-US" sz="2400" dirty="0">
                <a:latin typeface="Courier"/>
                <a:cs typeface="Courier"/>
              </a:rPr>
              <a:t>CGTGA	 9</a:t>
            </a:r>
          </a:p>
          <a:p>
            <a:r>
              <a:rPr lang="en-US" sz="2400" dirty="0">
                <a:latin typeface="Courier"/>
                <a:ea typeface="ＭＳ Ｐゴシック" charset="-128"/>
                <a:cs typeface="Courier"/>
              </a:rPr>
              <a:t>GTGAT	 10</a:t>
            </a:r>
          </a:p>
          <a:p>
            <a:r>
              <a:rPr lang="en-US" sz="2400" dirty="0">
                <a:latin typeface="Courier"/>
                <a:ea typeface="ＭＳ Ｐゴシック" charset="-128"/>
                <a:cs typeface="Courier"/>
              </a:rPr>
              <a:t>TGATA	 10</a:t>
            </a:r>
          </a:p>
          <a:p>
            <a:r>
              <a:rPr lang="en-US" sz="2400" dirty="0">
                <a:latin typeface="Courier"/>
                <a:ea typeface="ＭＳ Ｐゴシック" charset="-128"/>
                <a:cs typeface="Courier"/>
              </a:rPr>
              <a:t>GATAC	 10</a:t>
            </a:r>
          </a:p>
          <a:p>
            <a:r>
              <a:rPr lang="en-US" sz="2400" dirty="0">
                <a:latin typeface="Courier"/>
                <a:ea typeface="ＭＳ Ｐゴシック" charset="-128"/>
                <a:cs typeface="Courier"/>
              </a:rPr>
              <a:t>ATACG	 10</a:t>
            </a:r>
            <a:endParaRPr lang="en-US" sz="2400" dirty="0">
              <a:latin typeface="Courier"/>
              <a:cs typeface="Courier"/>
            </a:endParaRPr>
          </a:p>
        </p:txBody>
      </p:sp>
      <p:sp>
        <p:nvSpPr>
          <p:cNvPr id="6" name="TextBox 5"/>
          <p:cNvSpPr txBox="1"/>
          <p:nvPr/>
        </p:nvSpPr>
        <p:spPr>
          <a:xfrm>
            <a:off x="4299512" y="736543"/>
            <a:ext cx="3306614" cy="461665"/>
          </a:xfrm>
          <a:prstGeom prst="rect">
            <a:avLst/>
          </a:prstGeom>
          <a:noFill/>
        </p:spPr>
        <p:txBody>
          <a:bodyPr wrap="none" rtlCol="0">
            <a:spAutoFit/>
          </a:bodyPr>
          <a:lstStyle/>
          <a:p>
            <a:r>
              <a:rPr lang="en-US" sz="2400" dirty="0">
                <a:solidFill>
                  <a:srgbClr val="008000"/>
                </a:solidFill>
              </a:rPr>
              <a:t>k-</a:t>
            </a:r>
            <a:r>
              <a:rPr lang="en-US" sz="2400" dirty="0" err="1">
                <a:solidFill>
                  <a:srgbClr val="008000"/>
                </a:solidFill>
              </a:rPr>
              <a:t>mer</a:t>
            </a:r>
            <a:r>
              <a:rPr lang="en-US" sz="2400" dirty="0">
                <a:solidFill>
                  <a:srgbClr val="008000"/>
                </a:solidFill>
              </a:rPr>
              <a:t> count profile (k=5)</a:t>
            </a:r>
          </a:p>
        </p:txBody>
      </p:sp>
      <p:sp>
        <p:nvSpPr>
          <p:cNvPr id="7" name="TextBox 6"/>
          <p:cNvSpPr txBox="1"/>
          <p:nvPr/>
        </p:nvSpPr>
        <p:spPr>
          <a:xfrm>
            <a:off x="1222205" y="726773"/>
            <a:ext cx="2536421" cy="461665"/>
          </a:xfrm>
          <a:prstGeom prst="rect">
            <a:avLst/>
          </a:prstGeom>
          <a:noFill/>
        </p:spPr>
        <p:txBody>
          <a:bodyPr wrap="none" rtlCol="0">
            <a:spAutoFit/>
          </a:bodyPr>
          <a:lstStyle/>
          <a:p>
            <a:r>
              <a:rPr lang="en-US" sz="2400" dirty="0">
                <a:solidFill>
                  <a:srgbClr val="008000"/>
                </a:solidFill>
              </a:rPr>
              <a:t>Reads (depth = 10)</a:t>
            </a:r>
          </a:p>
        </p:txBody>
      </p:sp>
      <p:sp>
        <p:nvSpPr>
          <p:cNvPr id="8" name="Slide Number Placeholder 7"/>
          <p:cNvSpPr>
            <a:spLocks noGrp="1"/>
          </p:cNvSpPr>
          <p:nvPr>
            <p:ph type="sldNum" sz="quarter" idx="12"/>
          </p:nvPr>
        </p:nvSpPr>
        <p:spPr/>
        <p:txBody>
          <a:bodyPr/>
          <a:lstStyle/>
          <a:p>
            <a:fld id="{9DA039C4-C5F2-1743-BB7A-5D831266C61E}" type="slidenum">
              <a:rPr lang="en-US" smtClean="0"/>
              <a:t>18</a:t>
            </a:fld>
            <a:endParaRPr lang="en-US"/>
          </a:p>
        </p:txBody>
      </p:sp>
    </p:spTree>
    <p:extLst>
      <p:ext uri="{BB962C8B-B14F-4D97-AF65-F5344CB8AC3E}">
        <p14:creationId xmlns:p14="http://schemas.microsoft.com/office/powerpoint/2010/main" val="353107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Error identification</a:t>
            </a:r>
          </a:p>
        </p:txBody>
      </p:sp>
      <p:sp>
        <p:nvSpPr>
          <p:cNvPr id="4" name="Content Placeholder 3"/>
          <p:cNvSpPr>
            <a:spLocks noGrp="1"/>
          </p:cNvSpPr>
          <p:nvPr>
            <p:ph idx="1"/>
          </p:nvPr>
        </p:nvSpPr>
        <p:spPr>
          <a:xfrm>
            <a:off x="4750077" y="2286459"/>
            <a:ext cx="4137891" cy="980065"/>
          </a:xfrm>
        </p:spPr>
        <p:txBody>
          <a:bodyPr>
            <a:noAutofit/>
          </a:bodyPr>
          <a:lstStyle/>
          <a:p>
            <a:pPr marL="0" indent="0">
              <a:buNone/>
            </a:pPr>
            <a:r>
              <a:rPr lang="en-US" sz="2800" dirty="0">
                <a:solidFill>
                  <a:srgbClr val="FF0000"/>
                </a:solidFill>
              </a:rPr>
              <a:t>k-</a:t>
            </a:r>
            <a:r>
              <a:rPr lang="en-US" sz="2800" dirty="0" err="1">
                <a:solidFill>
                  <a:srgbClr val="FF0000"/>
                </a:solidFill>
              </a:rPr>
              <a:t>mer</a:t>
            </a:r>
            <a:r>
              <a:rPr lang="en-US" sz="2800" dirty="0">
                <a:solidFill>
                  <a:srgbClr val="FF0000"/>
                </a:solidFill>
              </a:rPr>
              <a:t> count profile indicates where errors are.</a:t>
            </a:r>
          </a:p>
        </p:txBody>
      </p:sp>
      <p:sp>
        <p:nvSpPr>
          <p:cNvPr id="5" name="TextBox 4"/>
          <p:cNvSpPr txBox="1"/>
          <p:nvPr/>
        </p:nvSpPr>
        <p:spPr>
          <a:xfrm>
            <a:off x="339240" y="1282630"/>
            <a:ext cx="2613198" cy="3785652"/>
          </a:xfrm>
          <a:prstGeom prst="rect">
            <a:avLst/>
          </a:prstGeom>
          <a:noFill/>
          <a:ln>
            <a:noFill/>
          </a:ln>
        </p:spPr>
        <p:txBody>
          <a:bodyPr wrap="square">
            <a:spAutoFit/>
          </a:bodyPr>
          <a:lstStyle/>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a:t>
            </a:r>
            <a:r>
              <a:rPr lang="en-US" sz="2400" dirty="0">
                <a:solidFill>
                  <a:srgbClr val="FF0000"/>
                </a:solidFill>
                <a:latin typeface="Courier"/>
                <a:ea typeface="ＭＳ Ｐゴシック" charset="-128"/>
                <a:cs typeface="Courier"/>
              </a:rPr>
              <a:t>G</a:t>
            </a:r>
            <a:r>
              <a:rPr lang="en-US" sz="2400" dirty="0">
                <a:solidFill>
                  <a:schemeClr val="bg1">
                    <a:lumMod val="65000"/>
                  </a:schemeClr>
                </a:solidFill>
                <a:latin typeface="Courier"/>
                <a:ea typeface="ＭＳ Ｐゴシック" charset="-128"/>
                <a:cs typeface="Courier"/>
              </a:rPr>
              <a:t>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p:txBody>
      </p:sp>
      <p:sp>
        <p:nvSpPr>
          <p:cNvPr id="3" name="TextBox 2"/>
          <p:cNvSpPr txBox="1"/>
          <p:nvPr/>
        </p:nvSpPr>
        <p:spPr>
          <a:xfrm>
            <a:off x="3011237" y="1292400"/>
            <a:ext cx="2444263" cy="3785652"/>
          </a:xfrm>
          <a:prstGeom prst="rect">
            <a:avLst/>
          </a:prstGeom>
          <a:noFill/>
        </p:spPr>
        <p:txBody>
          <a:bodyPr wrap="square" rtlCol="0">
            <a:spAutoFit/>
          </a:bodyPr>
          <a:lstStyle/>
          <a:p>
            <a:r>
              <a:rPr lang="en-US" sz="2400" dirty="0">
                <a:latin typeface="Courier"/>
                <a:cs typeface="Courier"/>
              </a:rPr>
              <a:t>TG</a:t>
            </a:r>
            <a:r>
              <a:rPr lang="en-US" sz="2400" dirty="0">
                <a:solidFill>
                  <a:srgbClr val="FF0000"/>
                </a:solidFill>
                <a:latin typeface="Courier"/>
                <a:cs typeface="Courier"/>
              </a:rPr>
              <a:t>G</a:t>
            </a:r>
            <a:r>
              <a:rPr lang="en-US" sz="2400" dirty="0">
                <a:latin typeface="Courier"/>
                <a:cs typeface="Courier"/>
              </a:rPr>
              <a:t>GT	 </a:t>
            </a:r>
            <a:r>
              <a:rPr lang="en-US" sz="2400" dirty="0">
                <a:solidFill>
                  <a:srgbClr val="FF0000"/>
                </a:solidFill>
                <a:latin typeface="Courier"/>
                <a:cs typeface="Courier"/>
              </a:rPr>
              <a:t>1</a:t>
            </a:r>
          </a:p>
          <a:p>
            <a:r>
              <a:rPr lang="en-US" sz="2400" dirty="0">
                <a:latin typeface="Courier"/>
                <a:cs typeface="Courier"/>
              </a:rPr>
              <a:t>G</a:t>
            </a:r>
            <a:r>
              <a:rPr lang="en-US" sz="2400" dirty="0">
                <a:solidFill>
                  <a:srgbClr val="FF0000"/>
                </a:solidFill>
                <a:latin typeface="Courier"/>
                <a:cs typeface="Courier"/>
              </a:rPr>
              <a:t>G</a:t>
            </a:r>
            <a:r>
              <a:rPr lang="en-US" sz="2400" dirty="0">
                <a:latin typeface="Courier"/>
                <a:cs typeface="Courier"/>
              </a:rPr>
              <a:t>GTG	 </a:t>
            </a:r>
            <a:r>
              <a:rPr lang="en-US" sz="2400" dirty="0">
                <a:solidFill>
                  <a:srgbClr val="FF0000"/>
                </a:solidFill>
                <a:latin typeface="Courier"/>
                <a:cs typeface="Courier"/>
              </a:rPr>
              <a:t>1</a:t>
            </a:r>
          </a:p>
          <a:p>
            <a:r>
              <a:rPr lang="en-US" sz="2400" dirty="0">
                <a:solidFill>
                  <a:srgbClr val="FF0000"/>
                </a:solidFill>
                <a:latin typeface="Courier"/>
                <a:cs typeface="Courier"/>
              </a:rPr>
              <a:t>G</a:t>
            </a:r>
            <a:r>
              <a:rPr lang="en-US" sz="2400" dirty="0">
                <a:latin typeface="Courier"/>
                <a:cs typeface="Courier"/>
              </a:rPr>
              <a:t>GTGA	 </a:t>
            </a:r>
            <a:r>
              <a:rPr lang="en-US" sz="2400" dirty="0">
                <a:solidFill>
                  <a:srgbClr val="FF0000"/>
                </a:solidFill>
                <a:latin typeface="Courier"/>
                <a:cs typeface="Courier"/>
              </a:rPr>
              <a:t>1</a:t>
            </a:r>
          </a:p>
          <a:p>
            <a:r>
              <a:rPr lang="en-US" sz="2400" dirty="0">
                <a:latin typeface="Courier"/>
                <a:cs typeface="Courier"/>
              </a:rPr>
              <a:t>TGCGT	 9</a:t>
            </a:r>
          </a:p>
          <a:p>
            <a:r>
              <a:rPr lang="en-US" sz="2400" dirty="0">
                <a:latin typeface="Courier"/>
                <a:cs typeface="Courier"/>
              </a:rPr>
              <a:t>GCGTG	 9</a:t>
            </a:r>
          </a:p>
          <a:p>
            <a:r>
              <a:rPr lang="en-US" sz="2400" dirty="0">
                <a:latin typeface="Courier"/>
                <a:cs typeface="Courier"/>
              </a:rPr>
              <a:t>CGTGA	 9</a:t>
            </a:r>
          </a:p>
          <a:p>
            <a:r>
              <a:rPr lang="en-US" sz="2400" dirty="0">
                <a:latin typeface="Courier"/>
                <a:ea typeface="ＭＳ Ｐゴシック" charset="-128"/>
                <a:cs typeface="Courier"/>
              </a:rPr>
              <a:t>GTGAT	 10</a:t>
            </a:r>
          </a:p>
          <a:p>
            <a:r>
              <a:rPr lang="en-US" sz="2400" dirty="0">
                <a:latin typeface="Courier"/>
                <a:ea typeface="ＭＳ Ｐゴシック" charset="-128"/>
                <a:cs typeface="Courier"/>
              </a:rPr>
              <a:t>TGATA	 10</a:t>
            </a:r>
          </a:p>
          <a:p>
            <a:r>
              <a:rPr lang="en-US" sz="2400" dirty="0">
                <a:latin typeface="Courier"/>
                <a:ea typeface="ＭＳ Ｐゴシック" charset="-128"/>
                <a:cs typeface="Courier"/>
              </a:rPr>
              <a:t>GATAC	 10</a:t>
            </a:r>
          </a:p>
          <a:p>
            <a:r>
              <a:rPr lang="en-US" sz="2400" dirty="0">
                <a:latin typeface="Courier"/>
                <a:ea typeface="ＭＳ Ｐゴシック" charset="-128"/>
                <a:cs typeface="Courier"/>
              </a:rPr>
              <a:t>ATACG	 10</a:t>
            </a:r>
            <a:endParaRPr lang="en-US" sz="2400" dirty="0">
              <a:latin typeface="Courier"/>
              <a:cs typeface="Courier"/>
            </a:endParaRPr>
          </a:p>
        </p:txBody>
      </p:sp>
      <p:sp>
        <p:nvSpPr>
          <p:cNvPr id="6" name="TextBox 5"/>
          <p:cNvSpPr txBox="1"/>
          <p:nvPr/>
        </p:nvSpPr>
        <p:spPr>
          <a:xfrm>
            <a:off x="2952620" y="824401"/>
            <a:ext cx="3306614" cy="461665"/>
          </a:xfrm>
          <a:prstGeom prst="rect">
            <a:avLst/>
          </a:prstGeom>
          <a:noFill/>
        </p:spPr>
        <p:txBody>
          <a:bodyPr wrap="none" rtlCol="0">
            <a:spAutoFit/>
          </a:bodyPr>
          <a:lstStyle/>
          <a:p>
            <a:r>
              <a:rPr lang="en-US" sz="2400" dirty="0">
                <a:solidFill>
                  <a:srgbClr val="008000"/>
                </a:solidFill>
              </a:rPr>
              <a:t>k-</a:t>
            </a:r>
            <a:r>
              <a:rPr lang="en-US" sz="2400" dirty="0" err="1">
                <a:solidFill>
                  <a:srgbClr val="008000"/>
                </a:solidFill>
              </a:rPr>
              <a:t>mer</a:t>
            </a:r>
            <a:r>
              <a:rPr lang="en-US" sz="2400" dirty="0">
                <a:solidFill>
                  <a:srgbClr val="008000"/>
                </a:solidFill>
              </a:rPr>
              <a:t> count profile (k=5)</a:t>
            </a:r>
          </a:p>
        </p:txBody>
      </p:sp>
      <p:sp>
        <p:nvSpPr>
          <p:cNvPr id="7" name="TextBox 6"/>
          <p:cNvSpPr txBox="1"/>
          <p:nvPr/>
        </p:nvSpPr>
        <p:spPr>
          <a:xfrm>
            <a:off x="318654" y="814631"/>
            <a:ext cx="2536421" cy="461665"/>
          </a:xfrm>
          <a:prstGeom prst="rect">
            <a:avLst/>
          </a:prstGeom>
          <a:noFill/>
        </p:spPr>
        <p:txBody>
          <a:bodyPr wrap="none" rtlCol="0">
            <a:spAutoFit/>
          </a:bodyPr>
          <a:lstStyle/>
          <a:p>
            <a:r>
              <a:rPr lang="en-US" sz="2400" dirty="0">
                <a:solidFill>
                  <a:srgbClr val="008000"/>
                </a:solidFill>
              </a:rPr>
              <a:t>Reads (depth = 10)</a:t>
            </a:r>
          </a:p>
        </p:txBody>
      </p:sp>
      <p:sp>
        <p:nvSpPr>
          <p:cNvPr id="8" name="Slide Number Placeholder 7"/>
          <p:cNvSpPr>
            <a:spLocks noGrp="1"/>
          </p:cNvSpPr>
          <p:nvPr>
            <p:ph type="sldNum" sz="quarter" idx="12"/>
          </p:nvPr>
        </p:nvSpPr>
        <p:spPr/>
        <p:txBody>
          <a:bodyPr/>
          <a:lstStyle/>
          <a:p>
            <a:fld id="{9DA039C4-C5F2-1743-BB7A-5D831266C61E}" type="slidenum">
              <a:rPr lang="en-US" smtClean="0"/>
              <a:t>19</a:t>
            </a:fld>
            <a:endParaRPr lang="en-US"/>
          </a:p>
        </p:txBody>
      </p:sp>
    </p:spTree>
    <p:extLst>
      <p:ext uri="{BB962C8B-B14F-4D97-AF65-F5344CB8AC3E}">
        <p14:creationId xmlns:p14="http://schemas.microsoft.com/office/powerpoint/2010/main" val="3768307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457200" y="1096593"/>
            <a:ext cx="8398651" cy="3265095"/>
          </a:xfrm>
        </p:spPr>
        <p:txBody>
          <a:bodyPr>
            <a:normAutofit/>
          </a:bodyPr>
          <a:lstStyle/>
          <a:p>
            <a:r>
              <a:rPr lang="en-US" dirty="0"/>
              <a:t>Genome assembly: concept</a:t>
            </a:r>
          </a:p>
          <a:p>
            <a:r>
              <a:rPr lang="en-US" dirty="0"/>
              <a:t>Assembly algorithms: OLC/De </a:t>
            </a:r>
            <a:r>
              <a:rPr lang="en-US" dirty="0" err="1"/>
              <a:t>Bruijn</a:t>
            </a:r>
            <a:r>
              <a:rPr lang="en-US" dirty="0"/>
              <a:t> graph</a:t>
            </a:r>
          </a:p>
          <a:p>
            <a:r>
              <a:rPr lang="en-US" dirty="0"/>
              <a:t>Error correction (k-</a:t>
            </a:r>
            <a:r>
              <a:rPr lang="en-US" dirty="0" err="1"/>
              <a:t>mer</a:t>
            </a:r>
            <a:r>
              <a:rPr lang="en-US" dirty="0"/>
              <a:t> counts)</a:t>
            </a:r>
          </a:p>
          <a:p>
            <a:r>
              <a:rPr lang="en-US" dirty="0"/>
              <a:t>Assembly strategy to cope with the repeat problem</a:t>
            </a:r>
          </a:p>
          <a:p>
            <a:r>
              <a:rPr lang="en-US" dirty="0"/>
              <a:t>Assembly evaluation (N50, comparison to a reference genome)</a:t>
            </a:r>
          </a:p>
          <a:p>
            <a:r>
              <a:rPr lang="en-US" dirty="0"/>
              <a:t>Long-read genome assembly</a:t>
            </a:r>
          </a:p>
          <a:p>
            <a:r>
              <a:rPr lang="en-US" dirty="0"/>
              <a:t>Case study</a:t>
            </a:r>
          </a:p>
        </p:txBody>
      </p:sp>
      <p:sp>
        <p:nvSpPr>
          <p:cNvPr id="4" name="Slide Number Placeholder 3"/>
          <p:cNvSpPr>
            <a:spLocks noGrp="1"/>
          </p:cNvSpPr>
          <p:nvPr>
            <p:ph type="sldNum" sz="quarter" idx="12"/>
          </p:nvPr>
        </p:nvSpPr>
        <p:spPr/>
        <p:txBody>
          <a:bodyPr/>
          <a:lstStyle/>
          <a:p>
            <a:fld id="{9DA039C4-C5F2-1743-BB7A-5D831266C61E}" type="slidenum">
              <a:rPr lang="en-US" smtClean="0"/>
              <a:t>2</a:t>
            </a:fld>
            <a:endParaRPr lang="en-US"/>
          </a:p>
        </p:txBody>
      </p:sp>
    </p:spTree>
    <p:extLst>
      <p:ext uri="{BB962C8B-B14F-4D97-AF65-F5344CB8AC3E}">
        <p14:creationId xmlns:p14="http://schemas.microsoft.com/office/powerpoint/2010/main" val="17073621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Error correction</a:t>
            </a:r>
          </a:p>
        </p:txBody>
      </p:sp>
      <p:grpSp>
        <p:nvGrpSpPr>
          <p:cNvPr id="12" name="Group 11"/>
          <p:cNvGrpSpPr/>
          <p:nvPr/>
        </p:nvGrpSpPr>
        <p:grpSpPr>
          <a:xfrm>
            <a:off x="4585401" y="1038517"/>
            <a:ext cx="4466236" cy="3619452"/>
            <a:chOff x="3754275" y="1175411"/>
            <a:chExt cx="5389725" cy="4793589"/>
          </a:xfrm>
        </p:grpSpPr>
        <p:pic>
          <p:nvPicPr>
            <p:cNvPr id="9" name="Picture 8"/>
            <p:cNvPicPr>
              <a:picLocks noChangeAspect="1"/>
            </p:cNvPicPr>
            <p:nvPr/>
          </p:nvPicPr>
          <p:blipFill>
            <a:blip r:embed="rId2"/>
            <a:stretch>
              <a:fillRect/>
            </a:stretch>
          </p:blipFill>
          <p:spPr>
            <a:xfrm>
              <a:off x="3754275" y="1175411"/>
              <a:ext cx="5389725" cy="4793589"/>
            </a:xfrm>
            <a:prstGeom prst="rect">
              <a:avLst/>
            </a:prstGeom>
          </p:spPr>
        </p:pic>
        <p:sp>
          <p:nvSpPr>
            <p:cNvPr id="10" name="TextBox 9"/>
            <p:cNvSpPr txBox="1"/>
            <p:nvPr/>
          </p:nvSpPr>
          <p:spPr>
            <a:xfrm>
              <a:off x="5421921" y="1905684"/>
              <a:ext cx="2616241" cy="366351"/>
            </a:xfrm>
            <a:prstGeom prst="rect">
              <a:avLst/>
            </a:prstGeom>
            <a:solidFill>
              <a:schemeClr val="bg1"/>
            </a:solidFill>
          </p:spPr>
          <p:txBody>
            <a:bodyPr wrap="square" tIns="0" bIns="0" rtlCol="0">
              <a:spAutoFit/>
            </a:bodyPr>
            <a:lstStyle/>
            <a:p>
              <a:pPr algn="r">
                <a:lnSpc>
                  <a:spcPct val="60000"/>
                </a:lnSpc>
              </a:pPr>
              <a:r>
                <a:rPr lang="en-US" sz="1600" dirty="0"/>
                <a:t>uncorrected reads</a:t>
              </a:r>
            </a:p>
            <a:p>
              <a:pPr algn="r">
                <a:lnSpc>
                  <a:spcPct val="60000"/>
                </a:lnSpc>
              </a:pPr>
              <a:r>
                <a:rPr lang="en-US" sz="1600" dirty="0"/>
                <a:t>corrected reads</a:t>
              </a:r>
            </a:p>
          </p:txBody>
        </p:sp>
      </p:grpSp>
      <p:sp>
        <p:nvSpPr>
          <p:cNvPr id="13" name="TextBox 12"/>
          <p:cNvSpPr txBox="1"/>
          <p:nvPr/>
        </p:nvSpPr>
        <p:spPr>
          <a:xfrm>
            <a:off x="6672385" y="5293905"/>
            <a:ext cx="1239868" cy="276999"/>
          </a:xfrm>
          <a:prstGeom prst="rect">
            <a:avLst/>
          </a:prstGeom>
          <a:noFill/>
        </p:spPr>
        <p:txBody>
          <a:bodyPr wrap="none" rtlCol="0">
            <a:spAutoFit/>
          </a:bodyPr>
          <a:lstStyle/>
          <a:p>
            <a:r>
              <a:rPr lang="en-US" sz="1200" dirty="0"/>
              <a:t>from </a:t>
            </a:r>
            <a:r>
              <a:rPr lang="en-US" sz="1200" dirty="0" err="1"/>
              <a:t>Allpaths</a:t>
            </a:r>
            <a:r>
              <a:rPr lang="en-US" sz="1200" dirty="0"/>
              <a:t>-LG</a:t>
            </a:r>
          </a:p>
        </p:txBody>
      </p:sp>
      <p:sp>
        <p:nvSpPr>
          <p:cNvPr id="15" name="TextBox 14"/>
          <p:cNvSpPr txBox="1"/>
          <p:nvPr/>
        </p:nvSpPr>
        <p:spPr>
          <a:xfrm>
            <a:off x="289793" y="1448365"/>
            <a:ext cx="4199079" cy="2246769"/>
          </a:xfrm>
          <a:prstGeom prst="rect">
            <a:avLst/>
          </a:prstGeom>
          <a:noFill/>
        </p:spPr>
        <p:txBody>
          <a:bodyPr wrap="square" rtlCol="0">
            <a:spAutoFit/>
          </a:bodyPr>
          <a:lstStyle/>
          <a:p>
            <a:r>
              <a:rPr lang="en-US" sz="2800" dirty="0"/>
              <a:t>Essentially, the error correction algorithm removes k-</a:t>
            </a:r>
            <a:r>
              <a:rPr lang="en-US" sz="2800" dirty="0" err="1"/>
              <a:t>mers</a:t>
            </a:r>
            <a:r>
              <a:rPr lang="en-US" sz="2800" dirty="0"/>
              <a:t> with a few copies and correct reads carrying these errors.</a:t>
            </a:r>
          </a:p>
        </p:txBody>
      </p:sp>
      <p:sp>
        <p:nvSpPr>
          <p:cNvPr id="3" name="Slide Number Placeholder 2"/>
          <p:cNvSpPr>
            <a:spLocks noGrp="1"/>
          </p:cNvSpPr>
          <p:nvPr>
            <p:ph type="sldNum" sz="quarter" idx="12"/>
          </p:nvPr>
        </p:nvSpPr>
        <p:spPr/>
        <p:txBody>
          <a:bodyPr/>
          <a:lstStyle/>
          <a:p>
            <a:fld id="{9DA039C4-C5F2-1743-BB7A-5D831266C61E}" type="slidenum">
              <a:rPr lang="en-US" smtClean="0"/>
              <a:t>20</a:t>
            </a:fld>
            <a:endParaRPr lang="en-US"/>
          </a:p>
        </p:txBody>
      </p:sp>
    </p:spTree>
    <p:extLst>
      <p:ext uri="{BB962C8B-B14F-4D97-AF65-F5344CB8AC3E}">
        <p14:creationId xmlns:p14="http://schemas.microsoft.com/office/powerpoint/2010/main" val="29608763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9117"/>
            <a:ext cx="8229600" cy="576262"/>
          </a:xfrm>
        </p:spPr>
        <p:txBody>
          <a:bodyPr>
            <a:noAutofit/>
          </a:bodyPr>
          <a:lstStyle/>
          <a:p>
            <a:r>
              <a:rPr lang="en-US" sz="3200" dirty="0"/>
              <a:t>Repeats</a:t>
            </a:r>
          </a:p>
        </p:txBody>
      </p:sp>
      <p:sp>
        <p:nvSpPr>
          <p:cNvPr id="5" name="TextBox 4"/>
          <p:cNvSpPr txBox="1"/>
          <p:nvPr/>
        </p:nvSpPr>
        <p:spPr>
          <a:xfrm>
            <a:off x="1295553" y="4767264"/>
            <a:ext cx="4708539" cy="276999"/>
          </a:xfrm>
          <a:prstGeom prst="rect">
            <a:avLst/>
          </a:prstGeom>
          <a:noFill/>
        </p:spPr>
        <p:txBody>
          <a:bodyPr wrap="square" rtlCol="0">
            <a:spAutoFit/>
          </a:bodyPr>
          <a:lstStyle/>
          <a:p>
            <a:r>
              <a:rPr lang="en-US" sz="1200" dirty="0"/>
              <a:t>Berger, B.,  et al., 2013 Nature Reviews Genetics 14</a:t>
            </a:r>
            <a:r>
              <a:rPr lang="en-US" sz="1200" b="1" dirty="0"/>
              <a:t>:</a:t>
            </a:r>
            <a:r>
              <a:rPr lang="en-US" sz="1200" dirty="0"/>
              <a:t> 333-346.</a:t>
            </a:r>
          </a:p>
        </p:txBody>
      </p:sp>
      <p:pic>
        <p:nvPicPr>
          <p:cNvPr id="4" name="Picture 3" descr="Screen Shot 2015-04-23 at 10.20.5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2435" y="738490"/>
            <a:ext cx="4399713" cy="3922551"/>
          </a:xfrm>
          <a:prstGeom prst="rect">
            <a:avLst/>
          </a:prstGeom>
        </p:spPr>
      </p:pic>
      <p:sp>
        <p:nvSpPr>
          <p:cNvPr id="6" name="Slide Number Placeholder 5"/>
          <p:cNvSpPr>
            <a:spLocks noGrp="1"/>
          </p:cNvSpPr>
          <p:nvPr>
            <p:ph type="sldNum" sz="quarter" idx="12"/>
          </p:nvPr>
        </p:nvSpPr>
        <p:spPr/>
        <p:txBody>
          <a:bodyPr/>
          <a:lstStyle/>
          <a:p>
            <a:fld id="{9DA039C4-C5F2-1743-BB7A-5D831266C61E}" type="slidenum">
              <a:rPr lang="en-US" smtClean="0"/>
              <a:t>21</a:t>
            </a:fld>
            <a:endParaRPr lang="en-US"/>
          </a:p>
        </p:txBody>
      </p:sp>
    </p:spTree>
    <p:extLst>
      <p:ext uri="{BB962C8B-B14F-4D97-AF65-F5344CB8AC3E}">
        <p14:creationId xmlns:p14="http://schemas.microsoft.com/office/powerpoint/2010/main" val="806715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2085"/>
            <a:ext cx="8229600" cy="579740"/>
          </a:xfrm>
        </p:spPr>
        <p:txBody>
          <a:bodyPr>
            <a:normAutofit/>
          </a:bodyPr>
          <a:lstStyle/>
          <a:p>
            <a:r>
              <a:rPr lang="en-US" sz="3200" dirty="0"/>
              <a:t>Unresolved repeats produce gaps</a:t>
            </a:r>
          </a:p>
        </p:txBody>
      </p:sp>
      <p:sp>
        <p:nvSpPr>
          <p:cNvPr id="8" name="TextBox 7"/>
          <p:cNvSpPr txBox="1"/>
          <p:nvPr/>
        </p:nvSpPr>
        <p:spPr>
          <a:xfrm>
            <a:off x="228600" y="825444"/>
            <a:ext cx="8686800" cy="1815882"/>
          </a:xfrm>
          <a:prstGeom prst="rect">
            <a:avLst/>
          </a:prstGeom>
          <a:noFill/>
        </p:spPr>
        <p:txBody>
          <a:bodyPr wrap="square" rtlCol="0">
            <a:spAutoFit/>
          </a:bodyPr>
          <a:lstStyle/>
          <a:p>
            <a:r>
              <a:rPr lang="en-US" sz="2800" i="1" dirty="0">
                <a:solidFill>
                  <a:schemeClr val="accent2">
                    <a:lumMod val="75000"/>
                  </a:schemeClr>
                </a:solidFill>
              </a:rPr>
              <a:t>Long repeats</a:t>
            </a:r>
            <a:r>
              <a:rPr lang="en-US" sz="2800" dirty="0"/>
              <a:t>, especially for those whose lengths are longer than read length, and </a:t>
            </a:r>
            <a:r>
              <a:rPr lang="en-US" sz="2800" i="1" dirty="0">
                <a:solidFill>
                  <a:schemeClr val="accent2">
                    <a:lumMod val="75000"/>
                  </a:schemeClr>
                </a:solidFill>
              </a:rPr>
              <a:t>high-copy repeats </a:t>
            </a:r>
            <a:r>
              <a:rPr lang="en-US" sz="2800" dirty="0"/>
              <a:t>are challenging to resolve. If no other information can be used to assist in resolving repeats, gaps will be introduced.</a:t>
            </a:r>
          </a:p>
        </p:txBody>
      </p:sp>
      <p:sp>
        <p:nvSpPr>
          <p:cNvPr id="11" name="Rectangle 10"/>
          <p:cNvSpPr/>
          <p:nvPr/>
        </p:nvSpPr>
        <p:spPr>
          <a:xfrm>
            <a:off x="3948836" y="3197279"/>
            <a:ext cx="248472" cy="248462"/>
          </a:xfrm>
          <a:prstGeom prst="rect">
            <a:avLst/>
          </a:prstGeom>
          <a:solidFill>
            <a:schemeClr val="bg1">
              <a:lumMod val="8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446549" y="2934733"/>
            <a:ext cx="248472" cy="248462"/>
          </a:xfrm>
          <a:prstGeom prst="rect">
            <a:avLst/>
          </a:prstGeom>
          <a:solidFill>
            <a:schemeClr val="accent6">
              <a:lumMod val="60000"/>
              <a:lumOff val="4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446549" y="3459826"/>
            <a:ext cx="248472" cy="248462"/>
          </a:xfrm>
          <a:prstGeom prst="rect">
            <a:avLst/>
          </a:prstGeom>
          <a:solidFill>
            <a:schemeClr val="accent5">
              <a:lumMod val="60000"/>
              <a:lumOff val="40000"/>
            </a:schemeClr>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451123" y="3197279"/>
            <a:ext cx="248472" cy="248462"/>
          </a:xfrm>
          <a:prstGeom prst="rect">
            <a:avLst/>
          </a:prstGeom>
          <a:solidFill>
            <a:srgbClr val="D9D9D9"/>
          </a:solidFill>
          <a:ln>
            <a:solidFill>
              <a:srgbClr val="A6A6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953409" y="3459826"/>
            <a:ext cx="248472" cy="248462"/>
          </a:xfrm>
          <a:prstGeom prst="rect">
            <a:avLst/>
          </a:prstGeom>
          <a:solidFill>
            <a:schemeClr val="accent5">
              <a:lumMod val="60000"/>
              <a:lumOff val="40000"/>
            </a:schemeClr>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953409" y="2934733"/>
            <a:ext cx="248472" cy="248462"/>
          </a:xfrm>
          <a:prstGeom prst="rect">
            <a:avLst/>
          </a:prstGeom>
          <a:solidFill>
            <a:schemeClr val="accent6">
              <a:lumMod val="60000"/>
              <a:lumOff val="4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a:stCxn id="10" idx="3"/>
            <a:endCxn id="11" idx="1"/>
          </p:cNvCxnSpPr>
          <p:nvPr/>
        </p:nvCxnSpPr>
        <p:spPr>
          <a:xfrm>
            <a:off x="3695024" y="3058964"/>
            <a:ext cx="253815" cy="262546"/>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2" idx="3"/>
            <a:endCxn id="11" idx="1"/>
          </p:cNvCxnSpPr>
          <p:nvPr/>
        </p:nvCxnSpPr>
        <p:spPr>
          <a:xfrm flipV="1">
            <a:off x="3695024" y="3321513"/>
            <a:ext cx="253815" cy="262547"/>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1" idx="3"/>
            <a:endCxn id="13" idx="1"/>
          </p:cNvCxnSpPr>
          <p:nvPr/>
        </p:nvCxnSpPr>
        <p:spPr>
          <a:xfrm>
            <a:off x="4197311" y="3321510"/>
            <a:ext cx="253815" cy="0"/>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3" idx="3"/>
            <a:endCxn id="15" idx="1"/>
          </p:cNvCxnSpPr>
          <p:nvPr/>
        </p:nvCxnSpPr>
        <p:spPr>
          <a:xfrm flipV="1">
            <a:off x="4699595" y="3058964"/>
            <a:ext cx="253814" cy="262546"/>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3" idx="3"/>
            <a:endCxn id="14" idx="1"/>
          </p:cNvCxnSpPr>
          <p:nvPr/>
        </p:nvCxnSpPr>
        <p:spPr>
          <a:xfrm>
            <a:off x="4699595" y="3321513"/>
            <a:ext cx="253814" cy="262547"/>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5201881" y="4760474"/>
            <a:ext cx="2329997" cy="246221"/>
          </a:xfrm>
          <a:prstGeom prst="rect">
            <a:avLst/>
          </a:prstGeom>
          <a:noFill/>
        </p:spPr>
        <p:txBody>
          <a:bodyPr wrap="none" rtlCol="0">
            <a:spAutoFit/>
          </a:bodyPr>
          <a:lstStyle/>
          <a:p>
            <a:r>
              <a:rPr lang="en-US" sz="1000" dirty="0"/>
              <a:t>Miller et al., 2010. Genomics 95</a:t>
            </a:r>
            <a:r>
              <a:rPr lang="en-US" sz="1000" b="1" dirty="0"/>
              <a:t>:</a:t>
            </a:r>
            <a:r>
              <a:rPr lang="en-US" sz="1000" dirty="0"/>
              <a:t> 315-327</a:t>
            </a:r>
          </a:p>
        </p:txBody>
      </p:sp>
      <p:sp>
        <p:nvSpPr>
          <p:cNvPr id="3" name="Slide Number Placeholder 2"/>
          <p:cNvSpPr>
            <a:spLocks noGrp="1"/>
          </p:cNvSpPr>
          <p:nvPr>
            <p:ph type="sldNum" sz="quarter" idx="12"/>
          </p:nvPr>
        </p:nvSpPr>
        <p:spPr/>
        <p:txBody>
          <a:bodyPr/>
          <a:lstStyle/>
          <a:p>
            <a:fld id="{9DA039C4-C5F2-1743-BB7A-5D831266C61E}" type="slidenum">
              <a:rPr lang="en-US" smtClean="0"/>
              <a:t>22</a:t>
            </a:fld>
            <a:endParaRPr lang="en-US"/>
          </a:p>
        </p:txBody>
      </p:sp>
      <p:sp>
        <p:nvSpPr>
          <p:cNvPr id="45" name="Content Placeholder 2"/>
          <p:cNvSpPr>
            <a:spLocks noGrp="1"/>
          </p:cNvSpPr>
          <p:nvPr>
            <p:ph idx="1"/>
          </p:nvPr>
        </p:nvSpPr>
        <p:spPr>
          <a:xfrm>
            <a:off x="687689" y="3984919"/>
            <a:ext cx="7526867" cy="583048"/>
          </a:xfrm>
        </p:spPr>
        <p:txBody>
          <a:bodyPr>
            <a:normAutofit/>
          </a:bodyPr>
          <a:lstStyle/>
          <a:p>
            <a:pPr marL="0" indent="0">
              <a:buNone/>
            </a:pPr>
            <a:r>
              <a:rPr lang="en-US" sz="2800" dirty="0"/>
              <a:t>What strategies can be used to resolve repeats?</a:t>
            </a:r>
          </a:p>
        </p:txBody>
      </p:sp>
    </p:spTree>
    <p:extLst>
      <p:ext uri="{BB962C8B-B14F-4D97-AF65-F5344CB8AC3E}">
        <p14:creationId xmlns:p14="http://schemas.microsoft.com/office/powerpoint/2010/main" val="117168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5136"/>
            <a:ext cx="8229600" cy="579740"/>
          </a:xfrm>
        </p:spPr>
        <p:txBody>
          <a:bodyPr/>
          <a:lstStyle/>
          <a:p>
            <a:r>
              <a:rPr lang="en-US" dirty="0"/>
              <a:t>Some strategies to resolve repeats</a:t>
            </a:r>
          </a:p>
        </p:txBody>
      </p:sp>
      <p:sp>
        <p:nvSpPr>
          <p:cNvPr id="5" name="TextBox 4"/>
          <p:cNvSpPr txBox="1"/>
          <p:nvPr/>
        </p:nvSpPr>
        <p:spPr>
          <a:xfrm>
            <a:off x="137539" y="1717201"/>
            <a:ext cx="2903097" cy="2308324"/>
          </a:xfrm>
          <a:prstGeom prst="rect">
            <a:avLst/>
          </a:prstGeom>
          <a:noFill/>
        </p:spPr>
        <p:txBody>
          <a:bodyPr wrap="square" rtlCol="0">
            <a:spAutoFit/>
          </a:bodyPr>
          <a:lstStyle/>
          <a:p>
            <a:r>
              <a:rPr lang="en-US" sz="2400" b="1" dirty="0">
                <a:solidFill>
                  <a:schemeClr val="tx2">
                    <a:lumMod val="75000"/>
                  </a:schemeClr>
                </a:solidFill>
              </a:rPr>
              <a:t>Mate-pair </a:t>
            </a:r>
            <a:r>
              <a:rPr lang="en-US" sz="2400" dirty="0"/>
              <a:t>reads, long reads (e.g., </a:t>
            </a:r>
            <a:r>
              <a:rPr lang="en-US" sz="2400" dirty="0" err="1"/>
              <a:t>PacBio</a:t>
            </a:r>
            <a:r>
              <a:rPr lang="en-US" sz="2400" dirty="0"/>
              <a:t>), genetic map, Hi-C data, and physical map (</a:t>
            </a:r>
            <a:r>
              <a:rPr lang="en-US" sz="2400" dirty="0" err="1"/>
              <a:t>BioNano</a:t>
            </a:r>
            <a:r>
              <a:rPr lang="en-US" sz="2400" dirty="0"/>
              <a:t>) can resolve some repeats</a:t>
            </a:r>
          </a:p>
        </p:txBody>
      </p:sp>
      <p:pic>
        <p:nvPicPr>
          <p:cNvPr id="8" name="Picture 7" descr="Screen Shot 2015-04-19 at 11.42.1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3161" y="2055854"/>
            <a:ext cx="5133639" cy="378597"/>
          </a:xfrm>
          <a:prstGeom prst="rect">
            <a:avLst/>
          </a:prstGeom>
        </p:spPr>
      </p:pic>
      <p:pic>
        <p:nvPicPr>
          <p:cNvPr id="9" name="Picture 8" descr="Screen Shot 2015-04-19 at 11.42.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3158" y="796319"/>
            <a:ext cx="5179786" cy="1032549"/>
          </a:xfrm>
          <a:prstGeom prst="rect">
            <a:avLst/>
          </a:prstGeom>
        </p:spPr>
      </p:pic>
      <p:sp>
        <p:nvSpPr>
          <p:cNvPr id="10" name="Rectangle 9"/>
          <p:cNvSpPr/>
          <p:nvPr/>
        </p:nvSpPr>
        <p:spPr>
          <a:xfrm>
            <a:off x="4177049" y="3182040"/>
            <a:ext cx="248472" cy="248462"/>
          </a:xfrm>
          <a:prstGeom prst="rect">
            <a:avLst/>
          </a:prstGeom>
          <a:solidFill>
            <a:schemeClr val="bg1">
              <a:lumMod val="8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674762" y="2919494"/>
            <a:ext cx="248472" cy="248462"/>
          </a:xfrm>
          <a:prstGeom prst="rect">
            <a:avLst/>
          </a:prstGeom>
          <a:solidFill>
            <a:schemeClr val="accent6">
              <a:lumMod val="60000"/>
              <a:lumOff val="4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674762" y="3444587"/>
            <a:ext cx="248472" cy="248462"/>
          </a:xfrm>
          <a:prstGeom prst="rect">
            <a:avLst/>
          </a:prstGeom>
          <a:solidFill>
            <a:schemeClr val="accent5">
              <a:lumMod val="60000"/>
              <a:lumOff val="40000"/>
            </a:schemeClr>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679336" y="3182040"/>
            <a:ext cx="248472" cy="248462"/>
          </a:xfrm>
          <a:prstGeom prst="rect">
            <a:avLst/>
          </a:prstGeom>
          <a:solidFill>
            <a:srgbClr val="D9D9D9"/>
          </a:solidFill>
          <a:ln>
            <a:solidFill>
              <a:srgbClr val="A6A6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5181622" y="3444587"/>
            <a:ext cx="248472" cy="248462"/>
          </a:xfrm>
          <a:prstGeom prst="rect">
            <a:avLst/>
          </a:prstGeom>
          <a:solidFill>
            <a:schemeClr val="accent5">
              <a:lumMod val="60000"/>
              <a:lumOff val="40000"/>
            </a:schemeClr>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5181622" y="2919494"/>
            <a:ext cx="248472" cy="248462"/>
          </a:xfrm>
          <a:prstGeom prst="rect">
            <a:avLst/>
          </a:prstGeom>
          <a:solidFill>
            <a:schemeClr val="accent6">
              <a:lumMod val="60000"/>
              <a:lumOff val="4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p:cNvCxnSpPr>
            <a:stCxn id="11" idx="3"/>
            <a:endCxn id="10" idx="1"/>
          </p:cNvCxnSpPr>
          <p:nvPr/>
        </p:nvCxnSpPr>
        <p:spPr>
          <a:xfrm>
            <a:off x="3923237" y="3043725"/>
            <a:ext cx="253815" cy="262546"/>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2" idx="3"/>
            <a:endCxn id="10" idx="1"/>
          </p:cNvCxnSpPr>
          <p:nvPr/>
        </p:nvCxnSpPr>
        <p:spPr>
          <a:xfrm flipV="1">
            <a:off x="3923237" y="3306274"/>
            <a:ext cx="253815" cy="262547"/>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10" idx="3"/>
            <a:endCxn id="13" idx="1"/>
          </p:cNvCxnSpPr>
          <p:nvPr/>
        </p:nvCxnSpPr>
        <p:spPr>
          <a:xfrm>
            <a:off x="4425524" y="3306271"/>
            <a:ext cx="253815" cy="0"/>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3" idx="3"/>
            <a:endCxn id="15" idx="1"/>
          </p:cNvCxnSpPr>
          <p:nvPr/>
        </p:nvCxnSpPr>
        <p:spPr>
          <a:xfrm flipV="1">
            <a:off x="4927808" y="3043725"/>
            <a:ext cx="253814" cy="262546"/>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3" idx="3"/>
            <a:endCxn id="14" idx="1"/>
          </p:cNvCxnSpPr>
          <p:nvPr/>
        </p:nvCxnSpPr>
        <p:spPr>
          <a:xfrm>
            <a:off x="4927808" y="3306274"/>
            <a:ext cx="253814" cy="262547"/>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746945" y="2849998"/>
            <a:ext cx="99815"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5245545" y="2849998"/>
            <a:ext cx="99815"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42" name="Block Arc 41"/>
          <p:cNvSpPr/>
          <p:nvPr/>
        </p:nvSpPr>
        <p:spPr>
          <a:xfrm>
            <a:off x="3791392" y="2548730"/>
            <a:ext cx="1504950" cy="587479"/>
          </a:xfrm>
          <a:prstGeom prst="blockArc">
            <a:avLst>
              <a:gd name="adj1" fmla="val 10800000"/>
              <a:gd name="adj2" fmla="val 2852"/>
              <a:gd name="adj3" fmla="val 0"/>
            </a:avLst>
          </a:prstGeom>
          <a:ln w="3175" cmpd="sng">
            <a:solidFill>
              <a:srgbClr val="FF0000"/>
            </a:solidFill>
            <a:prstDash val="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3" name="Rectangle 42"/>
          <p:cNvSpPr/>
          <p:nvPr/>
        </p:nvSpPr>
        <p:spPr>
          <a:xfrm>
            <a:off x="7075724" y="3393511"/>
            <a:ext cx="248472" cy="248462"/>
          </a:xfrm>
          <a:prstGeom prst="rect">
            <a:avLst/>
          </a:prstGeom>
          <a:solidFill>
            <a:schemeClr val="bg1">
              <a:lumMod val="8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573437" y="3393511"/>
            <a:ext cx="248472" cy="248462"/>
          </a:xfrm>
          <a:prstGeom prst="rect">
            <a:avLst/>
          </a:prstGeom>
          <a:solidFill>
            <a:schemeClr val="accent6">
              <a:lumMod val="60000"/>
              <a:lumOff val="4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6573437" y="3903514"/>
            <a:ext cx="248472" cy="248462"/>
          </a:xfrm>
          <a:prstGeom prst="rect">
            <a:avLst/>
          </a:prstGeom>
          <a:solidFill>
            <a:schemeClr val="accent5">
              <a:lumMod val="60000"/>
              <a:lumOff val="40000"/>
            </a:schemeClr>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7578011" y="3393511"/>
            <a:ext cx="248472" cy="248462"/>
          </a:xfrm>
          <a:prstGeom prst="rect">
            <a:avLst/>
          </a:prstGeom>
          <a:solidFill>
            <a:srgbClr val="D9D9D9"/>
          </a:solidFill>
          <a:ln>
            <a:solidFill>
              <a:srgbClr val="A6A6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8080297" y="3903514"/>
            <a:ext cx="248472" cy="248462"/>
          </a:xfrm>
          <a:prstGeom prst="rect">
            <a:avLst/>
          </a:prstGeom>
          <a:solidFill>
            <a:schemeClr val="accent5">
              <a:lumMod val="60000"/>
              <a:lumOff val="40000"/>
            </a:schemeClr>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8080297" y="3393511"/>
            <a:ext cx="248472" cy="248462"/>
          </a:xfrm>
          <a:prstGeom prst="rect">
            <a:avLst/>
          </a:prstGeom>
          <a:solidFill>
            <a:schemeClr val="accent6">
              <a:lumMod val="60000"/>
              <a:lumOff val="4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9" name="Straight Arrow Connector 48"/>
          <p:cNvCxnSpPr>
            <a:stCxn id="44" idx="3"/>
            <a:endCxn id="43" idx="1"/>
          </p:cNvCxnSpPr>
          <p:nvPr/>
        </p:nvCxnSpPr>
        <p:spPr>
          <a:xfrm>
            <a:off x="6821912" y="3517742"/>
            <a:ext cx="253815" cy="0"/>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45" idx="3"/>
            <a:endCxn id="60" idx="1"/>
          </p:cNvCxnSpPr>
          <p:nvPr/>
        </p:nvCxnSpPr>
        <p:spPr>
          <a:xfrm>
            <a:off x="6821912" y="4027745"/>
            <a:ext cx="253815" cy="0"/>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43" idx="3"/>
            <a:endCxn id="46" idx="1"/>
          </p:cNvCxnSpPr>
          <p:nvPr/>
        </p:nvCxnSpPr>
        <p:spPr>
          <a:xfrm>
            <a:off x="7324199" y="3517742"/>
            <a:ext cx="253815" cy="0"/>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46" idx="3"/>
            <a:endCxn id="48" idx="1"/>
          </p:cNvCxnSpPr>
          <p:nvPr/>
        </p:nvCxnSpPr>
        <p:spPr>
          <a:xfrm>
            <a:off x="7826483" y="3517742"/>
            <a:ext cx="253814" cy="0"/>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61" idx="3"/>
            <a:endCxn id="47" idx="1"/>
          </p:cNvCxnSpPr>
          <p:nvPr/>
        </p:nvCxnSpPr>
        <p:spPr>
          <a:xfrm>
            <a:off x="7826483" y="4027745"/>
            <a:ext cx="253814" cy="0"/>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7075724" y="3903514"/>
            <a:ext cx="248472" cy="248462"/>
          </a:xfrm>
          <a:prstGeom prst="rect">
            <a:avLst/>
          </a:prstGeom>
          <a:solidFill>
            <a:schemeClr val="bg1">
              <a:lumMod val="8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7578011" y="3903514"/>
            <a:ext cx="248472" cy="248462"/>
          </a:xfrm>
          <a:prstGeom prst="rect">
            <a:avLst/>
          </a:prstGeom>
          <a:solidFill>
            <a:srgbClr val="D9D9D9"/>
          </a:solidFill>
          <a:ln>
            <a:solidFill>
              <a:srgbClr val="A6A6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4" name="Straight Arrow Connector 63"/>
          <p:cNvCxnSpPr>
            <a:stCxn id="60" idx="3"/>
            <a:endCxn id="61" idx="1"/>
          </p:cNvCxnSpPr>
          <p:nvPr/>
        </p:nvCxnSpPr>
        <p:spPr>
          <a:xfrm>
            <a:off x="7324199" y="4027745"/>
            <a:ext cx="253815" cy="0"/>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79" name="Rectangle 78"/>
          <p:cNvSpPr/>
          <p:nvPr/>
        </p:nvSpPr>
        <p:spPr>
          <a:xfrm>
            <a:off x="4177049" y="4431170"/>
            <a:ext cx="248472" cy="248462"/>
          </a:xfrm>
          <a:prstGeom prst="rect">
            <a:avLst/>
          </a:prstGeom>
          <a:solidFill>
            <a:schemeClr val="bg1">
              <a:lumMod val="8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p:cNvSpPr/>
          <p:nvPr/>
        </p:nvSpPr>
        <p:spPr>
          <a:xfrm>
            <a:off x="3674762" y="4168624"/>
            <a:ext cx="248472" cy="248462"/>
          </a:xfrm>
          <a:prstGeom prst="rect">
            <a:avLst/>
          </a:prstGeom>
          <a:solidFill>
            <a:schemeClr val="accent6">
              <a:lumMod val="60000"/>
              <a:lumOff val="4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3674762" y="4693717"/>
            <a:ext cx="248472" cy="248462"/>
          </a:xfrm>
          <a:prstGeom prst="rect">
            <a:avLst/>
          </a:prstGeom>
          <a:solidFill>
            <a:schemeClr val="accent5">
              <a:lumMod val="60000"/>
              <a:lumOff val="40000"/>
            </a:schemeClr>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p:cNvSpPr/>
          <p:nvPr/>
        </p:nvSpPr>
        <p:spPr>
          <a:xfrm>
            <a:off x="4679336" y="4431170"/>
            <a:ext cx="248472" cy="248462"/>
          </a:xfrm>
          <a:prstGeom prst="rect">
            <a:avLst/>
          </a:prstGeom>
          <a:solidFill>
            <a:srgbClr val="D9D9D9"/>
          </a:solidFill>
          <a:ln>
            <a:solidFill>
              <a:srgbClr val="A6A6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p:cNvSpPr/>
          <p:nvPr/>
        </p:nvSpPr>
        <p:spPr>
          <a:xfrm>
            <a:off x="5181622" y="4693717"/>
            <a:ext cx="248472" cy="248462"/>
          </a:xfrm>
          <a:prstGeom prst="rect">
            <a:avLst/>
          </a:prstGeom>
          <a:solidFill>
            <a:schemeClr val="accent5">
              <a:lumMod val="60000"/>
              <a:lumOff val="40000"/>
            </a:schemeClr>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83"/>
          <p:cNvSpPr/>
          <p:nvPr/>
        </p:nvSpPr>
        <p:spPr>
          <a:xfrm>
            <a:off x="5181622" y="4168624"/>
            <a:ext cx="248472" cy="248462"/>
          </a:xfrm>
          <a:prstGeom prst="rect">
            <a:avLst/>
          </a:prstGeom>
          <a:solidFill>
            <a:schemeClr val="accent6">
              <a:lumMod val="60000"/>
              <a:lumOff val="4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5" name="Straight Arrow Connector 84"/>
          <p:cNvCxnSpPr>
            <a:stCxn id="80" idx="3"/>
            <a:endCxn id="79" idx="1"/>
          </p:cNvCxnSpPr>
          <p:nvPr/>
        </p:nvCxnSpPr>
        <p:spPr>
          <a:xfrm>
            <a:off x="3923237" y="4292855"/>
            <a:ext cx="253815" cy="262546"/>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stCxn id="81" idx="3"/>
            <a:endCxn id="79" idx="1"/>
          </p:cNvCxnSpPr>
          <p:nvPr/>
        </p:nvCxnSpPr>
        <p:spPr>
          <a:xfrm flipV="1">
            <a:off x="3923237" y="4555404"/>
            <a:ext cx="253815" cy="262547"/>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a:stCxn id="79" idx="3"/>
            <a:endCxn id="82" idx="1"/>
          </p:cNvCxnSpPr>
          <p:nvPr/>
        </p:nvCxnSpPr>
        <p:spPr>
          <a:xfrm>
            <a:off x="4425524" y="4555401"/>
            <a:ext cx="253815" cy="0"/>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stCxn id="82" idx="3"/>
            <a:endCxn id="84" idx="1"/>
          </p:cNvCxnSpPr>
          <p:nvPr/>
        </p:nvCxnSpPr>
        <p:spPr>
          <a:xfrm flipV="1">
            <a:off x="4927808" y="4292855"/>
            <a:ext cx="253814" cy="262546"/>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82" idx="3"/>
            <a:endCxn id="83" idx="1"/>
          </p:cNvCxnSpPr>
          <p:nvPr/>
        </p:nvCxnSpPr>
        <p:spPr>
          <a:xfrm>
            <a:off x="4927808" y="4555404"/>
            <a:ext cx="253814" cy="262547"/>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pic>
        <p:nvPicPr>
          <p:cNvPr id="99" name="Picture 98" descr="Screen Shot 2015-04-19 at 11.57.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3161" y="4002881"/>
            <a:ext cx="2008099" cy="105507"/>
          </a:xfrm>
          <a:prstGeom prst="rect">
            <a:avLst/>
          </a:prstGeom>
        </p:spPr>
      </p:pic>
      <p:sp>
        <p:nvSpPr>
          <p:cNvPr id="100" name="TextBox 99"/>
          <p:cNvSpPr txBox="1"/>
          <p:nvPr/>
        </p:nvSpPr>
        <p:spPr>
          <a:xfrm>
            <a:off x="6455001" y="4537156"/>
            <a:ext cx="2329997" cy="246221"/>
          </a:xfrm>
          <a:prstGeom prst="rect">
            <a:avLst/>
          </a:prstGeom>
          <a:noFill/>
        </p:spPr>
        <p:txBody>
          <a:bodyPr wrap="none" rtlCol="0">
            <a:spAutoFit/>
          </a:bodyPr>
          <a:lstStyle/>
          <a:p>
            <a:r>
              <a:rPr lang="en-US" sz="1000" dirty="0"/>
              <a:t>Miller et al., 2010. Genomics 95</a:t>
            </a:r>
            <a:r>
              <a:rPr lang="en-US" sz="1000" b="1" dirty="0"/>
              <a:t>:</a:t>
            </a:r>
            <a:r>
              <a:rPr lang="en-US" sz="1000" dirty="0"/>
              <a:t> 315-327</a:t>
            </a:r>
          </a:p>
        </p:txBody>
      </p:sp>
      <p:sp>
        <p:nvSpPr>
          <p:cNvPr id="3" name="Slide Number Placeholder 2"/>
          <p:cNvSpPr>
            <a:spLocks noGrp="1"/>
          </p:cNvSpPr>
          <p:nvPr>
            <p:ph type="sldNum" sz="quarter" idx="12"/>
          </p:nvPr>
        </p:nvSpPr>
        <p:spPr/>
        <p:txBody>
          <a:bodyPr/>
          <a:lstStyle/>
          <a:p>
            <a:fld id="{9DA039C4-C5F2-1743-BB7A-5D831266C61E}" type="slidenum">
              <a:rPr lang="en-US" smtClean="0"/>
              <a:t>23</a:t>
            </a:fld>
            <a:endParaRPr lang="en-US"/>
          </a:p>
        </p:txBody>
      </p:sp>
    </p:spTree>
    <p:extLst>
      <p:ext uri="{BB962C8B-B14F-4D97-AF65-F5344CB8AC3E}">
        <p14:creationId xmlns:p14="http://schemas.microsoft.com/office/powerpoint/2010/main" val="13897801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Gaps due to other reasons</a:t>
            </a:r>
          </a:p>
        </p:txBody>
      </p:sp>
      <p:sp>
        <p:nvSpPr>
          <p:cNvPr id="4" name="Content Placeholder 3"/>
          <p:cNvSpPr>
            <a:spLocks noGrp="1"/>
          </p:cNvSpPr>
          <p:nvPr>
            <p:ph idx="1"/>
          </p:nvPr>
        </p:nvSpPr>
        <p:spPr>
          <a:xfrm>
            <a:off x="0" y="785720"/>
            <a:ext cx="9144000" cy="948702"/>
          </a:xfrm>
        </p:spPr>
        <p:txBody>
          <a:bodyPr>
            <a:noAutofit/>
          </a:bodyPr>
          <a:lstStyle/>
          <a:p>
            <a:r>
              <a:rPr lang="en-US" sz="2800" dirty="0"/>
              <a:t>Low sequence coverage (depth)</a:t>
            </a:r>
          </a:p>
          <a:p>
            <a:r>
              <a:rPr lang="en-US" sz="2800" dirty="0"/>
              <a:t>Sequencing biases (e.g., regions recalcitrant to sequencing)</a:t>
            </a:r>
          </a:p>
        </p:txBody>
      </p:sp>
      <p:sp>
        <p:nvSpPr>
          <p:cNvPr id="9" name="TextBox 8"/>
          <p:cNvSpPr txBox="1"/>
          <p:nvPr/>
        </p:nvSpPr>
        <p:spPr>
          <a:xfrm>
            <a:off x="126745" y="1986870"/>
            <a:ext cx="3976330" cy="2062103"/>
          </a:xfrm>
          <a:prstGeom prst="rect">
            <a:avLst/>
          </a:prstGeom>
          <a:noFill/>
          <a:ln>
            <a:noFill/>
          </a:ln>
        </p:spPr>
        <p:txBody>
          <a:bodyPr wrap="square">
            <a:spAutoFit/>
          </a:bodyPr>
          <a:lstStyle/>
          <a:p>
            <a:pPr>
              <a:defRPr/>
            </a:pPr>
            <a:r>
              <a:rPr lang="en-US" sz="1600" dirty="0">
                <a:solidFill>
                  <a:schemeClr val="bg1">
                    <a:lumMod val="65000"/>
                  </a:schemeClr>
                </a:solidFill>
                <a:latin typeface="Courier"/>
                <a:ea typeface="ＭＳ Ｐゴシック" charset="-128"/>
                <a:cs typeface="Courier"/>
              </a:rPr>
              <a:t>CGGATCTGCGT</a:t>
            </a:r>
            <a:r>
              <a:rPr lang="en-US" sz="1600" dirty="0">
                <a:solidFill>
                  <a:srgbClr val="FF0000"/>
                </a:solidFill>
                <a:latin typeface="Courier"/>
                <a:ea typeface="ＭＳ Ｐゴシック" charset="-128"/>
                <a:cs typeface="Courier"/>
              </a:rPr>
              <a:t>G</a:t>
            </a:r>
            <a:r>
              <a:rPr lang="en-US" sz="1600" dirty="0">
                <a:solidFill>
                  <a:schemeClr val="bg1">
                    <a:lumMod val="65000"/>
                  </a:schemeClr>
                </a:solidFill>
                <a:latin typeface="Courier"/>
                <a:ea typeface="ＭＳ Ｐゴシック" charset="-128"/>
                <a:cs typeface="Courier"/>
              </a:rPr>
              <a:t>ATACGGAATAGCCTAGCA</a:t>
            </a:r>
          </a:p>
          <a:p>
            <a:pPr>
              <a:defRPr/>
            </a:pPr>
            <a:r>
              <a:rPr lang="en-US" sz="1600" dirty="0">
                <a:solidFill>
                  <a:schemeClr val="bg1">
                    <a:lumMod val="65000"/>
                  </a:schemeClr>
                </a:solidFill>
                <a:latin typeface="Courier"/>
                <a:ea typeface="ＭＳ Ｐゴシック" charset="-128"/>
                <a:cs typeface="Courier"/>
              </a:rPr>
              <a:t>  GATCTGCGT</a:t>
            </a:r>
            <a:r>
              <a:rPr lang="en-US" sz="1600" dirty="0">
                <a:solidFill>
                  <a:srgbClr val="FF0000"/>
                </a:solidFill>
                <a:latin typeface="Courier"/>
                <a:ea typeface="ＭＳ Ｐゴシック" charset="-128"/>
                <a:cs typeface="Courier"/>
              </a:rPr>
              <a:t>G</a:t>
            </a:r>
            <a:r>
              <a:rPr lang="en-US" sz="1600" dirty="0">
                <a:solidFill>
                  <a:schemeClr val="bg1">
                    <a:lumMod val="65000"/>
                  </a:schemeClr>
                </a:solidFill>
                <a:latin typeface="Courier"/>
                <a:ea typeface="ＭＳ Ｐゴシック" charset="-128"/>
                <a:cs typeface="Courier"/>
              </a:rPr>
              <a:t>ATACGGAAT</a:t>
            </a:r>
          </a:p>
          <a:p>
            <a:pPr>
              <a:defRPr/>
            </a:pPr>
            <a:r>
              <a:rPr lang="en-US" sz="1600" dirty="0">
                <a:solidFill>
                  <a:schemeClr val="bg1">
                    <a:lumMod val="65000"/>
                  </a:schemeClr>
                </a:solidFill>
                <a:latin typeface="Courier"/>
                <a:ea typeface="ＭＳ Ｐゴシック" charset="-128"/>
                <a:cs typeface="Courier"/>
              </a:rPr>
              <a:t>   ATCTGCGT</a:t>
            </a:r>
            <a:r>
              <a:rPr lang="en-US" sz="1600" dirty="0">
                <a:solidFill>
                  <a:srgbClr val="FF0000"/>
                </a:solidFill>
                <a:latin typeface="Courier"/>
                <a:ea typeface="ＭＳ Ｐゴシック" charset="-128"/>
                <a:cs typeface="Courier"/>
              </a:rPr>
              <a:t>G</a:t>
            </a:r>
            <a:r>
              <a:rPr lang="en-US" sz="1600" dirty="0">
                <a:solidFill>
                  <a:schemeClr val="bg1">
                    <a:lumMod val="65000"/>
                  </a:schemeClr>
                </a:solidFill>
                <a:latin typeface="Courier"/>
                <a:ea typeface="ＭＳ Ｐゴシック" charset="-128"/>
                <a:cs typeface="Courier"/>
              </a:rPr>
              <a:t>ATACGGAATA</a:t>
            </a:r>
          </a:p>
          <a:p>
            <a:pPr>
              <a:defRPr/>
            </a:pPr>
            <a:r>
              <a:rPr lang="en-US" sz="1600" dirty="0">
                <a:solidFill>
                  <a:schemeClr val="bg1">
                    <a:lumMod val="65000"/>
                  </a:schemeClr>
                </a:solidFill>
                <a:latin typeface="Courier"/>
                <a:ea typeface="ＭＳ Ｐゴシック" charset="-128"/>
                <a:cs typeface="Courier"/>
              </a:rPr>
              <a:t>    TCTGCGT</a:t>
            </a:r>
            <a:r>
              <a:rPr lang="en-US" sz="1600" dirty="0">
                <a:solidFill>
                  <a:srgbClr val="FF0000"/>
                </a:solidFill>
                <a:latin typeface="Courier"/>
                <a:ea typeface="ＭＳ Ｐゴシック" charset="-128"/>
                <a:cs typeface="Courier"/>
              </a:rPr>
              <a:t>G</a:t>
            </a:r>
            <a:r>
              <a:rPr lang="en-US" sz="1600" dirty="0">
                <a:solidFill>
                  <a:schemeClr val="bg1">
                    <a:lumMod val="65000"/>
                  </a:schemeClr>
                </a:solidFill>
                <a:latin typeface="Courier"/>
                <a:ea typeface="ＭＳ Ｐゴシック" charset="-128"/>
                <a:cs typeface="Courier"/>
              </a:rPr>
              <a:t>ATACGGAATAG</a:t>
            </a:r>
          </a:p>
          <a:p>
            <a:pPr>
              <a:defRPr/>
            </a:pPr>
            <a:r>
              <a:rPr lang="en-US" sz="1600" dirty="0">
                <a:solidFill>
                  <a:schemeClr val="bg1">
                    <a:lumMod val="65000"/>
                  </a:schemeClr>
                </a:solidFill>
                <a:latin typeface="Courier"/>
                <a:ea typeface="ＭＳ Ｐゴシック" charset="-128"/>
                <a:cs typeface="Courier"/>
              </a:rPr>
              <a:t>     CTGCGT</a:t>
            </a:r>
            <a:r>
              <a:rPr lang="en-US" sz="1600" dirty="0">
                <a:solidFill>
                  <a:srgbClr val="FF0000"/>
                </a:solidFill>
                <a:latin typeface="Courier"/>
                <a:ea typeface="ＭＳ Ｐゴシック" charset="-128"/>
                <a:cs typeface="Courier"/>
              </a:rPr>
              <a:t>G</a:t>
            </a:r>
            <a:r>
              <a:rPr lang="en-US" sz="1600" dirty="0">
                <a:solidFill>
                  <a:schemeClr val="bg1">
                    <a:lumMod val="65000"/>
                  </a:schemeClr>
                </a:solidFill>
                <a:latin typeface="Courier"/>
                <a:ea typeface="ＭＳ Ｐゴシック" charset="-128"/>
                <a:cs typeface="Courier"/>
              </a:rPr>
              <a:t>ATACGGAATAGC</a:t>
            </a:r>
          </a:p>
          <a:p>
            <a:pPr>
              <a:defRPr/>
            </a:pPr>
            <a:r>
              <a:rPr lang="en-US" sz="1600" dirty="0">
                <a:solidFill>
                  <a:schemeClr val="bg1">
                    <a:lumMod val="65000"/>
                  </a:schemeClr>
                </a:solidFill>
                <a:latin typeface="Courier"/>
                <a:ea typeface="ＭＳ Ｐゴシック" charset="-128"/>
                <a:cs typeface="Courier"/>
              </a:rPr>
              <a:t>      TGCGT</a:t>
            </a:r>
            <a:r>
              <a:rPr lang="en-US" sz="1600" dirty="0">
                <a:solidFill>
                  <a:srgbClr val="FF0000"/>
                </a:solidFill>
                <a:latin typeface="Courier"/>
                <a:ea typeface="ＭＳ Ｐゴシック" charset="-128"/>
                <a:cs typeface="Courier"/>
              </a:rPr>
              <a:t>G</a:t>
            </a:r>
            <a:r>
              <a:rPr lang="en-US" sz="1600" dirty="0">
                <a:solidFill>
                  <a:schemeClr val="bg1">
                    <a:lumMod val="65000"/>
                  </a:schemeClr>
                </a:solidFill>
                <a:latin typeface="Courier"/>
                <a:ea typeface="ＭＳ Ｐゴシック" charset="-128"/>
                <a:cs typeface="Courier"/>
              </a:rPr>
              <a:t>ATACGGAATAGCC</a:t>
            </a:r>
          </a:p>
          <a:p>
            <a:pPr>
              <a:defRPr/>
            </a:pPr>
            <a:r>
              <a:rPr lang="en-US" sz="1600" dirty="0">
                <a:solidFill>
                  <a:schemeClr val="bg1">
                    <a:lumMod val="65000"/>
                  </a:schemeClr>
                </a:solidFill>
                <a:latin typeface="Courier"/>
                <a:ea typeface="ＭＳ Ｐゴシック" charset="-128"/>
                <a:cs typeface="Courier"/>
              </a:rPr>
              <a:t>        CGT</a:t>
            </a:r>
            <a:r>
              <a:rPr lang="en-US" sz="1600" dirty="0">
                <a:solidFill>
                  <a:srgbClr val="FF0000"/>
                </a:solidFill>
                <a:latin typeface="Courier"/>
                <a:ea typeface="ＭＳ Ｐゴシック" charset="-128"/>
                <a:cs typeface="Courier"/>
              </a:rPr>
              <a:t>G</a:t>
            </a:r>
            <a:r>
              <a:rPr lang="en-US" sz="1600" dirty="0">
                <a:solidFill>
                  <a:schemeClr val="bg1">
                    <a:lumMod val="65000"/>
                  </a:schemeClr>
                </a:solidFill>
                <a:latin typeface="Courier"/>
                <a:ea typeface="ＭＳ Ｐゴシック" charset="-128"/>
                <a:cs typeface="Courier"/>
              </a:rPr>
              <a:t>ATACGGAATAGCCT</a:t>
            </a:r>
          </a:p>
          <a:p>
            <a:pPr>
              <a:defRPr/>
            </a:pPr>
            <a:r>
              <a:rPr lang="en-US" sz="1600" dirty="0">
                <a:solidFill>
                  <a:schemeClr val="bg1">
                    <a:lumMod val="65000"/>
                  </a:schemeClr>
                </a:solidFill>
                <a:latin typeface="Courier"/>
                <a:ea typeface="ＭＳ Ｐゴシック" charset="-128"/>
                <a:cs typeface="Courier"/>
              </a:rPr>
              <a:t>           </a:t>
            </a:r>
            <a:r>
              <a:rPr lang="en-US" sz="1600" dirty="0">
                <a:solidFill>
                  <a:srgbClr val="FF0000"/>
                </a:solidFill>
                <a:latin typeface="Courier"/>
                <a:ea typeface="ＭＳ Ｐゴシック" charset="-128"/>
                <a:cs typeface="Courier"/>
              </a:rPr>
              <a:t>7 (coverage; depth)</a:t>
            </a:r>
          </a:p>
        </p:txBody>
      </p:sp>
      <p:sp>
        <p:nvSpPr>
          <p:cNvPr id="10" name="TextBox 9"/>
          <p:cNvSpPr txBox="1"/>
          <p:nvPr/>
        </p:nvSpPr>
        <p:spPr>
          <a:xfrm>
            <a:off x="4870815" y="2025656"/>
            <a:ext cx="3815985" cy="1077218"/>
          </a:xfrm>
          <a:prstGeom prst="rect">
            <a:avLst/>
          </a:prstGeom>
          <a:noFill/>
          <a:ln>
            <a:noFill/>
          </a:ln>
        </p:spPr>
        <p:txBody>
          <a:bodyPr wrap="square">
            <a:spAutoFit/>
          </a:bodyPr>
          <a:lstStyle/>
          <a:p>
            <a:pPr>
              <a:defRPr/>
            </a:pPr>
            <a:r>
              <a:rPr lang="en-US" sz="1600" b="1" dirty="0">
                <a:solidFill>
                  <a:schemeClr val="tx1">
                    <a:lumMod val="65000"/>
                    <a:lumOff val="35000"/>
                  </a:schemeClr>
                </a:solidFill>
                <a:latin typeface="Courier"/>
                <a:ea typeface="ＭＳ Ｐゴシック" charset="-128"/>
                <a:cs typeface="Courier"/>
              </a:rPr>
              <a:t>Recalcitrant genomic regions:</a:t>
            </a:r>
          </a:p>
          <a:p>
            <a:pPr marL="342900" indent="-342900">
              <a:buFont typeface="+mj-lt"/>
              <a:buAutoNum type="arabicPeriod"/>
              <a:defRPr/>
            </a:pPr>
            <a:r>
              <a:rPr lang="en-US" sz="1600" dirty="0">
                <a:solidFill>
                  <a:schemeClr val="tx1">
                    <a:lumMod val="65000"/>
                    <a:lumOff val="35000"/>
                  </a:schemeClr>
                </a:solidFill>
                <a:latin typeface="Courier"/>
                <a:ea typeface="ＭＳ Ｐゴシック" charset="-128"/>
                <a:cs typeface="Courier"/>
              </a:rPr>
              <a:t>extremely high GC or AT</a:t>
            </a:r>
          </a:p>
          <a:p>
            <a:pPr marL="342900" indent="-342900">
              <a:buFont typeface="+mj-lt"/>
              <a:buAutoNum type="arabicPeriod"/>
              <a:defRPr/>
            </a:pPr>
            <a:r>
              <a:rPr lang="en-US" sz="1600" dirty="0">
                <a:solidFill>
                  <a:schemeClr val="tx1">
                    <a:lumMod val="65000"/>
                    <a:lumOff val="35000"/>
                  </a:schemeClr>
                </a:solidFill>
                <a:latin typeface="Courier"/>
                <a:ea typeface="ＭＳ Ｐゴシック" charset="-128"/>
                <a:cs typeface="Courier"/>
              </a:rPr>
              <a:t>complicated secondary structure</a:t>
            </a:r>
          </a:p>
        </p:txBody>
      </p:sp>
      <p:sp>
        <p:nvSpPr>
          <p:cNvPr id="11" name="TextBox 10"/>
          <p:cNvSpPr txBox="1"/>
          <p:nvPr/>
        </p:nvSpPr>
        <p:spPr>
          <a:xfrm>
            <a:off x="4003930" y="3199996"/>
            <a:ext cx="4834032" cy="1692771"/>
          </a:xfrm>
          <a:prstGeom prst="rect">
            <a:avLst/>
          </a:prstGeom>
          <a:noFill/>
        </p:spPr>
        <p:txBody>
          <a:bodyPr wrap="square" rtlCol="0">
            <a:spAutoFit/>
          </a:bodyPr>
          <a:lstStyle/>
          <a:p>
            <a:r>
              <a:rPr lang="en-US" sz="2400" b="1" dirty="0"/>
              <a:t>Preferred genome sequencing data:</a:t>
            </a:r>
          </a:p>
          <a:p>
            <a:pPr marL="685800" indent="-282575">
              <a:buFont typeface="+mj-lt"/>
              <a:buAutoNum type="arabicPeriod"/>
            </a:pPr>
            <a:r>
              <a:rPr lang="en-US" sz="2000" dirty="0"/>
              <a:t>Long reads (long and less bias)</a:t>
            </a:r>
          </a:p>
          <a:p>
            <a:pPr marL="685800" indent="-282575">
              <a:buFont typeface="+mj-lt"/>
              <a:buAutoNum type="arabicPeriod"/>
            </a:pPr>
            <a:r>
              <a:rPr lang="en-US" sz="2000" dirty="0"/>
              <a:t>High-quality reads</a:t>
            </a:r>
          </a:p>
          <a:p>
            <a:pPr marL="685800" indent="-282575">
              <a:buFont typeface="+mj-lt"/>
              <a:buAutoNum type="arabicPeriod"/>
            </a:pPr>
            <a:r>
              <a:rPr lang="en-US" sz="2000" dirty="0"/>
              <a:t>High sequencing depth</a:t>
            </a:r>
          </a:p>
          <a:p>
            <a:pPr marL="685800" indent="-282575">
              <a:buFont typeface="+mj-lt"/>
              <a:buAutoNum type="arabicPeriod"/>
            </a:pPr>
            <a:r>
              <a:rPr lang="en-US" sz="2000" dirty="0"/>
              <a:t>No sequencing biases</a:t>
            </a:r>
          </a:p>
        </p:txBody>
      </p:sp>
      <p:sp>
        <p:nvSpPr>
          <p:cNvPr id="3" name="Slide Number Placeholder 2"/>
          <p:cNvSpPr>
            <a:spLocks noGrp="1"/>
          </p:cNvSpPr>
          <p:nvPr>
            <p:ph type="sldNum" sz="quarter" idx="12"/>
          </p:nvPr>
        </p:nvSpPr>
        <p:spPr/>
        <p:txBody>
          <a:bodyPr/>
          <a:lstStyle/>
          <a:p>
            <a:fld id="{9DA039C4-C5F2-1743-BB7A-5D831266C61E}" type="slidenum">
              <a:rPr lang="en-US" smtClean="0"/>
              <a:t>24</a:t>
            </a:fld>
            <a:endParaRPr lang="en-US"/>
          </a:p>
        </p:txBody>
      </p:sp>
    </p:spTree>
    <p:extLst>
      <p:ext uri="{BB962C8B-B14F-4D97-AF65-F5344CB8AC3E}">
        <p14:creationId xmlns:p14="http://schemas.microsoft.com/office/powerpoint/2010/main" val="61450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1300" y="102392"/>
            <a:ext cx="8839200" cy="772987"/>
          </a:xfrm>
        </p:spPr>
        <p:txBody>
          <a:bodyPr>
            <a:normAutofit fontScale="90000"/>
          </a:bodyPr>
          <a:lstStyle/>
          <a:p>
            <a:r>
              <a:rPr lang="en-US" dirty="0" err="1"/>
              <a:t>HiC</a:t>
            </a:r>
            <a:r>
              <a:rPr lang="en-US" dirty="0"/>
              <a:t>: the method to quantify physical interactions between all possible pairs of genomic regions simultaneously</a:t>
            </a:r>
          </a:p>
        </p:txBody>
      </p:sp>
      <p:sp>
        <p:nvSpPr>
          <p:cNvPr id="4" name="Slide Number Placeholder 3"/>
          <p:cNvSpPr>
            <a:spLocks noGrp="1"/>
          </p:cNvSpPr>
          <p:nvPr>
            <p:ph type="sldNum" sz="quarter" idx="12"/>
          </p:nvPr>
        </p:nvSpPr>
        <p:spPr/>
        <p:txBody>
          <a:bodyPr/>
          <a:lstStyle/>
          <a:p>
            <a:fld id="{9DA039C4-C5F2-1743-BB7A-5D831266C61E}" type="slidenum">
              <a:rPr lang="en-US" smtClean="0"/>
              <a:t>25</a:t>
            </a:fld>
            <a:endParaRPr lang="en-US"/>
          </a:p>
        </p:txBody>
      </p:sp>
      <p:sp>
        <p:nvSpPr>
          <p:cNvPr id="7" name="TextBox 6"/>
          <p:cNvSpPr txBox="1"/>
          <p:nvPr/>
        </p:nvSpPr>
        <p:spPr>
          <a:xfrm>
            <a:off x="107950" y="1072039"/>
            <a:ext cx="8928100" cy="1569660"/>
          </a:xfrm>
          <a:prstGeom prst="rect">
            <a:avLst/>
          </a:prstGeom>
          <a:noFill/>
        </p:spPr>
        <p:txBody>
          <a:bodyPr wrap="square" rtlCol="0">
            <a:spAutoFit/>
          </a:bodyPr>
          <a:lstStyle/>
          <a:p>
            <a:r>
              <a:rPr lang="en-US" sz="2400" dirty="0"/>
              <a:t>Inside a cell, genomic regions in a chromosome are physically connected to form chromosome conformation</a:t>
            </a:r>
            <a:r>
              <a:rPr lang="en-US" sz="2400" b="1" dirty="0"/>
              <a:t>. Closer genomic regions generally have higher frequent physical contacts than regions far apart in distance. </a:t>
            </a:r>
          </a:p>
        </p:txBody>
      </p:sp>
      <p:pic>
        <p:nvPicPr>
          <p:cNvPr id="3" name="Picture 2"/>
          <p:cNvPicPr>
            <a:picLocks noChangeAspect="1"/>
          </p:cNvPicPr>
          <p:nvPr/>
        </p:nvPicPr>
        <p:blipFill>
          <a:blip r:embed="rId2"/>
          <a:stretch>
            <a:fillRect/>
          </a:stretch>
        </p:blipFill>
        <p:spPr>
          <a:xfrm>
            <a:off x="2555598" y="2556353"/>
            <a:ext cx="3962399" cy="2484755"/>
          </a:xfrm>
          <a:prstGeom prst="rect">
            <a:avLst/>
          </a:prstGeom>
        </p:spPr>
      </p:pic>
      <p:sp>
        <p:nvSpPr>
          <p:cNvPr id="5" name="TextBox 4"/>
          <p:cNvSpPr txBox="1"/>
          <p:nvPr/>
        </p:nvSpPr>
        <p:spPr>
          <a:xfrm>
            <a:off x="6623606" y="4821354"/>
            <a:ext cx="1193243" cy="246221"/>
          </a:xfrm>
          <a:prstGeom prst="rect">
            <a:avLst/>
          </a:prstGeom>
          <a:noFill/>
        </p:spPr>
        <p:txBody>
          <a:bodyPr wrap="none" rtlCol="0">
            <a:spAutoFit/>
          </a:bodyPr>
          <a:lstStyle/>
          <a:p>
            <a:r>
              <a:rPr lang="en-US" sz="1000" dirty="0"/>
              <a:t>MMB, 567:171-188</a:t>
            </a:r>
          </a:p>
        </p:txBody>
      </p:sp>
    </p:spTree>
    <p:extLst>
      <p:ext uri="{BB962C8B-B14F-4D97-AF65-F5344CB8AC3E}">
        <p14:creationId xmlns:p14="http://schemas.microsoft.com/office/powerpoint/2010/main" val="34349690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840CF-7809-08C2-8092-9C3384B80BCF}"/>
              </a:ext>
            </a:extLst>
          </p:cNvPr>
          <p:cNvSpPr>
            <a:spLocks noGrp="1"/>
          </p:cNvSpPr>
          <p:nvPr>
            <p:ph type="title"/>
          </p:nvPr>
        </p:nvSpPr>
        <p:spPr/>
        <p:txBody>
          <a:bodyPr>
            <a:normAutofit/>
          </a:bodyPr>
          <a:lstStyle/>
          <a:p>
            <a:r>
              <a:rPr lang="en-US" dirty="0" err="1"/>
              <a:t>HiC</a:t>
            </a:r>
            <a:r>
              <a:rPr lang="en-US" dirty="0"/>
              <a:t> scaffolds contigs into pseudochromosomes</a:t>
            </a:r>
          </a:p>
        </p:txBody>
      </p:sp>
      <p:sp>
        <p:nvSpPr>
          <p:cNvPr id="4" name="Slide Number Placeholder 3">
            <a:extLst>
              <a:ext uri="{FF2B5EF4-FFF2-40B4-BE49-F238E27FC236}">
                <a16:creationId xmlns:a16="http://schemas.microsoft.com/office/drawing/2014/main" id="{9E1D092F-676E-2596-DEB4-7E6D1535E87E}"/>
              </a:ext>
            </a:extLst>
          </p:cNvPr>
          <p:cNvSpPr>
            <a:spLocks noGrp="1"/>
          </p:cNvSpPr>
          <p:nvPr>
            <p:ph type="sldNum" sz="quarter" idx="12"/>
          </p:nvPr>
        </p:nvSpPr>
        <p:spPr/>
        <p:txBody>
          <a:bodyPr/>
          <a:lstStyle/>
          <a:p>
            <a:fld id="{9DA039C4-C5F2-1743-BB7A-5D831266C61E}" type="slidenum">
              <a:rPr lang="en-US" smtClean="0"/>
              <a:t>26</a:t>
            </a:fld>
            <a:endParaRPr lang="en-US"/>
          </a:p>
        </p:txBody>
      </p:sp>
      <p:pic>
        <p:nvPicPr>
          <p:cNvPr id="8" name="Picture 7" descr="Shape&#10;&#10;Description automatically generated with low confidence">
            <a:extLst>
              <a:ext uri="{FF2B5EF4-FFF2-40B4-BE49-F238E27FC236}">
                <a16:creationId xmlns:a16="http://schemas.microsoft.com/office/drawing/2014/main" id="{DDD69A2B-1D1C-E0B0-F966-59310062E566}"/>
              </a:ext>
            </a:extLst>
          </p:cNvPr>
          <p:cNvPicPr>
            <a:picLocks noChangeAspect="1"/>
          </p:cNvPicPr>
          <p:nvPr/>
        </p:nvPicPr>
        <p:blipFill>
          <a:blip r:embed="rId2"/>
          <a:stretch>
            <a:fillRect/>
          </a:stretch>
        </p:blipFill>
        <p:spPr>
          <a:xfrm>
            <a:off x="2437394" y="899413"/>
            <a:ext cx="4018825" cy="4004773"/>
          </a:xfrm>
          <a:prstGeom prst="rect">
            <a:avLst/>
          </a:prstGeom>
        </p:spPr>
      </p:pic>
    </p:spTree>
    <p:extLst>
      <p:ext uri="{BB962C8B-B14F-4D97-AF65-F5344CB8AC3E}">
        <p14:creationId xmlns:p14="http://schemas.microsoft.com/office/powerpoint/2010/main" val="39570305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295"/>
            <a:ext cx="8229600" cy="682991"/>
          </a:xfrm>
        </p:spPr>
        <p:txBody>
          <a:bodyPr>
            <a:normAutofit/>
          </a:bodyPr>
          <a:lstStyle/>
          <a:p>
            <a:r>
              <a:rPr lang="en-US" sz="3200" dirty="0" err="1"/>
              <a:t>BioNano</a:t>
            </a:r>
            <a:r>
              <a:rPr lang="en-US" sz="3200" dirty="0"/>
              <a:t> – library preparation</a:t>
            </a:r>
          </a:p>
        </p:txBody>
      </p:sp>
      <p:sp>
        <p:nvSpPr>
          <p:cNvPr id="4" name="Slide Number Placeholder 3"/>
          <p:cNvSpPr>
            <a:spLocks noGrp="1"/>
          </p:cNvSpPr>
          <p:nvPr>
            <p:ph type="sldNum" sz="quarter" idx="12"/>
          </p:nvPr>
        </p:nvSpPr>
        <p:spPr/>
        <p:txBody>
          <a:bodyPr/>
          <a:lstStyle/>
          <a:p>
            <a:fld id="{9DA039C4-C5F2-1743-BB7A-5D831266C61E}" type="slidenum">
              <a:rPr lang="en-US" smtClean="0"/>
              <a:t>27</a:t>
            </a:fld>
            <a:endParaRPr lang="en-US"/>
          </a:p>
        </p:txBody>
      </p:sp>
      <p:sp>
        <p:nvSpPr>
          <p:cNvPr id="5" name="TextBox 4"/>
          <p:cNvSpPr txBox="1"/>
          <p:nvPr/>
        </p:nvSpPr>
        <p:spPr>
          <a:xfrm>
            <a:off x="368300" y="4825427"/>
            <a:ext cx="6045245" cy="215444"/>
          </a:xfrm>
          <a:prstGeom prst="rect">
            <a:avLst/>
          </a:prstGeom>
          <a:noFill/>
        </p:spPr>
        <p:txBody>
          <a:bodyPr wrap="none" rtlCol="0">
            <a:spAutoFit/>
          </a:bodyPr>
          <a:lstStyle/>
          <a:p>
            <a:r>
              <a:rPr lang="en-US" sz="800" dirty="0"/>
              <a:t>https://</a:t>
            </a:r>
            <a:r>
              <a:rPr lang="en-US" sz="800" dirty="0" err="1"/>
              <a:t>bionanogenomics.com</a:t>
            </a:r>
            <a:r>
              <a:rPr lang="en-US" sz="800" dirty="0"/>
              <a:t>/</a:t>
            </a:r>
            <a:r>
              <a:rPr lang="en-US" sz="800" dirty="0" err="1"/>
              <a:t>wp</a:t>
            </a:r>
            <a:r>
              <a:rPr lang="en-US" sz="800" dirty="0"/>
              <a:t>-content/uploads/2019/03/Bionano-Genomics_Poster_PAG-2019_A-Lee_S-Bocklandt_Hybrid-Scaffold.pdf</a:t>
            </a:r>
          </a:p>
        </p:txBody>
      </p:sp>
      <p:pic>
        <p:nvPicPr>
          <p:cNvPr id="6" name="Picture 5" descr="Screenshot 2019-03-24 13.22.5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528" y="682991"/>
            <a:ext cx="6932168" cy="3849326"/>
          </a:xfrm>
          <a:prstGeom prst="rect">
            <a:avLst/>
          </a:prstGeom>
        </p:spPr>
      </p:pic>
      <p:sp>
        <p:nvSpPr>
          <p:cNvPr id="7" name="TextBox 6"/>
          <p:cNvSpPr txBox="1"/>
          <p:nvPr/>
        </p:nvSpPr>
        <p:spPr>
          <a:xfrm>
            <a:off x="5938074" y="3724765"/>
            <a:ext cx="3205926" cy="954107"/>
          </a:xfrm>
          <a:prstGeom prst="rect">
            <a:avLst/>
          </a:prstGeom>
          <a:noFill/>
        </p:spPr>
        <p:txBody>
          <a:bodyPr wrap="none" rtlCol="0">
            <a:spAutoFit/>
          </a:bodyPr>
          <a:lstStyle/>
          <a:p>
            <a:r>
              <a:rPr lang="en-US" sz="2800" dirty="0"/>
              <a:t>e.g., DLE-1 (CTTAAG)</a:t>
            </a:r>
          </a:p>
          <a:p>
            <a:r>
              <a:rPr lang="en-US" sz="2800" dirty="0"/>
              <a:t>Direct label enzyme</a:t>
            </a:r>
          </a:p>
        </p:txBody>
      </p:sp>
    </p:spTree>
    <p:extLst>
      <p:ext uri="{BB962C8B-B14F-4D97-AF65-F5344CB8AC3E}">
        <p14:creationId xmlns:p14="http://schemas.microsoft.com/office/powerpoint/2010/main" val="25017245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BioNano</a:t>
            </a:r>
            <a:r>
              <a:rPr lang="en-US" dirty="0"/>
              <a:t> – running on </a:t>
            </a:r>
            <a:r>
              <a:rPr lang="en-US" dirty="0" err="1"/>
              <a:t>Saphyr</a:t>
            </a:r>
            <a:endParaRPr lang="en-US" dirty="0"/>
          </a:p>
        </p:txBody>
      </p:sp>
      <p:sp>
        <p:nvSpPr>
          <p:cNvPr id="4" name="Slide Number Placeholder 3"/>
          <p:cNvSpPr>
            <a:spLocks noGrp="1"/>
          </p:cNvSpPr>
          <p:nvPr>
            <p:ph type="sldNum" sz="quarter" idx="12"/>
          </p:nvPr>
        </p:nvSpPr>
        <p:spPr/>
        <p:txBody>
          <a:bodyPr/>
          <a:lstStyle/>
          <a:p>
            <a:fld id="{9DA039C4-C5F2-1743-BB7A-5D831266C61E}" type="slidenum">
              <a:rPr lang="en-US" smtClean="0"/>
              <a:t>28</a:t>
            </a:fld>
            <a:endParaRPr lang="en-US"/>
          </a:p>
        </p:txBody>
      </p:sp>
      <p:sp>
        <p:nvSpPr>
          <p:cNvPr id="5" name="TextBox 4"/>
          <p:cNvSpPr txBox="1"/>
          <p:nvPr/>
        </p:nvSpPr>
        <p:spPr>
          <a:xfrm>
            <a:off x="642621" y="4829798"/>
            <a:ext cx="6045245" cy="215444"/>
          </a:xfrm>
          <a:prstGeom prst="rect">
            <a:avLst/>
          </a:prstGeom>
          <a:noFill/>
        </p:spPr>
        <p:txBody>
          <a:bodyPr wrap="none" rtlCol="0">
            <a:spAutoFit/>
          </a:bodyPr>
          <a:lstStyle/>
          <a:p>
            <a:r>
              <a:rPr lang="en-US" sz="800" dirty="0"/>
              <a:t>https://</a:t>
            </a:r>
            <a:r>
              <a:rPr lang="en-US" sz="800" dirty="0" err="1"/>
              <a:t>bionanogenomics.com</a:t>
            </a:r>
            <a:r>
              <a:rPr lang="en-US" sz="800" dirty="0"/>
              <a:t>/</a:t>
            </a:r>
            <a:r>
              <a:rPr lang="en-US" sz="800" dirty="0" err="1"/>
              <a:t>wp</a:t>
            </a:r>
            <a:r>
              <a:rPr lang="en-US" sz="800" dirty="0"/>
              <a:t>-content/uploads/2019/03/Bionano-Genomics_Poster_PAG-2019_A-Lee_S-Bocklandt_Hybrid-Scaffold.pdf</a:t>
            </a:r>
          </a:p>
        </p:txBody>
      </p:sp>
      <p:pic>
        <p:nvPicPr>
          <p:cNvPr id="3" name="Picture 2" descr="Screenshot 2019-03-24 13.23.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1570" y="821702"/>
            <a:ext cx="6880860" cy="3909580"/>
          </a:xfrm>
          <a:prstGeom prst="rect">
            <a:avLst/>
          </a:prstGeom>
        </p:spPr>
      </p:pic>
    </p:spTree>
    <p:extLst>
      <p:ext uri="{BB962C8B-B14F-4D97-AF65-F5344CB8AC3E}">
        <p14:creationId xmlns:p14="http://schemas.microsoft.com/office/powerpoint/2010/main" val="30826648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1450" y="-10258"/>
            <a:ext cx="8801100" cy="772987"/>
          </a:xfrm>
        </p:spPr>
        <p:txBody>
          <a:bodyPr/>
          <a:lstStyle/>
          <a:p>
            <a:r>
              <a:rPr lang="en-US" dirty="0" err="1"/>
              <a:t>BioNano</a:t>
            </a:r>
            <a:r>
              <a:rPr lang="en-US" dirty="0"/>
              <a:t> – image analysis and assembly of molecular data</a:t>
            </a:r>
          </a:p>
        </p:txBody>
      </p:sp>
      <p:sp>
        <p:nvSpPr>
          <p:cNvPr id="4" name="Slide Number Placeholder 3"/>
          <p:cNvSpPr>
            <a:spLocks noGrp="1"/>
          </p:cNvSpPr>
          <p:nvPr>
            <p:ph type="sldNum" sz="quarter" idx="12"/>
          </p:nvPr>
        </p:nvSpPr>
        <p:spPr/>
        <p:txBody>
          <a:bodyPr/>
          <a:lstStyle/>
          <a:p>
            <a:fld id="{9DA039C4-C5F2-1743-BB7A-5D831266C61E}" type="slidenum">
              <a:rPr lang="en-US" smtClean="0"/>
              <a:t>29</a:t>
            </a:fld>
            <a:endParaRPr lang="en-US"/>
          </a:p>
        </p:txBody>
      </p:sp>
      <p:sp>
        <p:nvSpPr>
          <p:cNvPr id="5" name="TextBox 4"/>
          <p:cNvSpPr txBox="1"/>
          <p:nvPr/>
        </p:nvSpPr>
        <p:spPr>
          <a:xfrm>
            <a:off x="866626" y="4810616"/>
            <a:ext cx="6045245" cy="215444"/>
          </a:xfrm>
          <a:prstGeom prst="rect">
            <a:avLst/>
          </a:prstGeom>
          <a:noFill/>
        </p:spPr>
        <p:txBody>
          <a:bodyPr wrap="none" rtlCol="0">
            <a:spAutoFit/>
          </a:bodyPr>
          <a:lstStyle/>
          <a:p>
            <a:r>
              <a:rPr lang="en-US" sz="800" dirty="0"/>
              <a:t>https://</a:t>
            </a:r>
            <a:r>
              <a:rPr lang="en-US" sz="800" dirty="0" err="1"/>
              <a:t>bionanogenomics.com</a:t>
            </a:r>
            <a:r>
              <a:rPr lang="en-US" sz="800" dirty="0"/>
              <a:t>/</a:t>
            </a:r>
            <a:r>
              <a:rPr lang="en-US" sz="800" dirty="0" err="1"/>
              <a:t>wp</a:t>
            </a:r>
            <a:r>
              <a:rPr lang="en-US" sz="800" dirty="0"/>
              <a:t>-content/uploads/2019/03/Bionano-Genomics_Poster_PAG-2019_A-Lee_S-Bocklandt_Hybrid-Scaffold.pdf</a:t>
            </a:r>
          </a:p>
        </p:txBody>
      </p:sp>
      <p:pic>
        <p:nvPicPr>
          <p:cNvPr id="6" name="Picture 5" descr="Screenshot 2019-03-24 13.23.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5296" y="711874"/>
            <a:ext cx="6876288" cy="4055390"/>
          </a:xfrm>
          <a:prstGeom prst="rect">
            <a:avLst/>
          </a:prstGeom>
        </p:spPr>
      </p:pic>
    </p:spTree>
    <p:extLst>
      <p:ext uri="{BB962C8B-B14F-4D97-AF65-F5344CB8AC3E}">
        <p14:creationId xmlns:p14="http://schemas.microsoft.com/office/powerpoint/2010/main" val="261630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Number Placeholder 1"/>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B324372-1E31-344E-B241-72FF6672E6FE}" type="slidenum">
              <a:rPr lang="en-US" sz="1200">
                <a:solidFill>
                  <a:srgbClr val="898989"/>
                </a:solidFill>
                <a:latin typeface="Calibri" charset="0"/>
              </a:rPr>
              <a:pPr eaLnBrk="1" hangingPunct="1"/>
              <a:t>3</a:t>
            </a:fld>
            <a:endParaRPr lang="en-US" sz="1200">
              <a:solidFill>
                <a:srgbClr val="898989"/>
              </a:solidFill>
              <a:latin typeface="Calibri" charset="0"/>
            </a:endParaRPr>
          </a:p>
        </p:txBody>
      </p:sp>
      <p:sp>
        <p:nvSpPr>
          <p:cNvPr id="26626" name="Title 3"/>
          <p:cNvSpPr>
            <a:spLocks noGrp="1"/>
          </p:cNvSpPr>
          <p:nvPr>
            <p:ph type="title" idx="4294967295"/>
          </p:nvPr>
        </p:nvSpPr>
        <p:spPr>
          <a:xfrm>
            <a:off x="369751" y="0"/>
            <a:ext cx="8229600" cy="875997"/>
          </a:xfrm>
        </p:spPr>
        <p:txBody>
          <a:bodyPr/>
          <a:lstStyle/>
          <a:p>
            <a:r>
              <a:rPr lang="en-US" dirty="0">
                <a:latin typeface="Optima" charset="0"/>
                <a:ea typeface="ＭＳ Ｐゴシック" charset="0"/>
              </a:rPr>
              <a:t>Whole genome shotgun (WGS) sequencing</a:t>
            </a:r>
          </a:p>
        </p:txBody>
      </p:sp>
      <p:grpSp>
        <p:nvGrpSpPr>
          <p:cNvPr id="3" name="Group 2"/>
          <p:cNvGrpSpPr/>
          <p:nvPr/>
        </p:nvGrpSpPr>
        <p:grpSpPr>
          <a:xfrm>
            <a:off x="339335" y="2331791"/>
            <a:ext cx="7962159" cy="2284045"/>
            <a:chOff x="100796" y="3189038"/>
            <a:chExt cx="7962159" cy="2284045"/>
          </a:xfrm>
        </p:grpSpPr>
        <p:grpSp>
          <p:nvGrpSpPr>
            <p:cNvPr id="8" name="Group 7"/>
            <p:cNvGrpSpPr/>
            <p:nvPr/>
          </p:nvGrpSpPr>
          <p:grpSpPr>
            <a:xfrm>
              <a:off x="2500777" y="3189038"/>
              <a:ext cx="5562178" cy="1971845"/>
              <a:chOff x="906919" y="4058819"/>
              <a:chExt cx="5562178" cy="1971845"/>
            </a:xfrm>
          </p:grpSpPr>
          <p:cxnSp>
            <p:nvCxnSpPr>
              <p:cNvPr id="204" name="Straight Connector 203"/>
              <p:cNvCxnSpPr/>
              <p:nvPr/>
            </p:nvCxnSpPr>
            <p:spPr>
              <a:xfrm>
                <a:off x="978291" y="42940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a:off x="1130741" y="467859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a:off x="1364038" y="45507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a:off x="978291" y="44113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p:nvCxnSpPr>
            <p:spPr>
              <a:xfrm>
                <a:off x="906919" y="45527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p:nvCxnSpPr>
            <p:spPr>
              <a:xfrm>
                <a:off x="1266058" y="41917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p:nvCxnSpPr>
            <p:spPr>
              <a:xfrm>
                <a:off x="1675191" y="42940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p:nvCxnSpPr>
            <p:spPr>
              <a:xfrm>
                <a:off x="1908488" y="41917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p:nvCxnSpPr>
            <p:spPr>
              <a:xfrm>
                <a:off x="1522741" y="40693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p:nvCxnSpPr>
            <p:spPr>
              <a:xfrm>
                <a:off x="1370291"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p:nvCxnSpPr>
            <p:spPr>
              <a:xfrm>
                <a:off x="1026508" y="49196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p:nvCxnSpPr>
            <p:spPr>
              <a:xfrm>
                <a:off x="1973788" y="479669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p:nvCxnSpPr>
            <p:spPr>
              <a:xfrm>
                <a:off x="1588041" y="46743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a:off x="1797062" y="453145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a:off x="1911305" y="439831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1980041" y="4663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a:off x="1364269" y="50148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a:off x="1597566" y="491254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1211819" y="479016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p:nvCxnSpPr>
            <p:spPr>
              <a:xfrm>
                <a:off x="1603819" y="477960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a:off x="2436074" y="41897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p:nvCxnSpPr>
            <p:spPr>
              <a:xfrm>
                <a:off x="2588524" y="4548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p:nvCxnSpPr>
            <p:spPr>
              <a:xfrm>
                <a:off x="2821821" y="44294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p:nvCxnSpPr>
            <p:spPr>
              <a:xfrm>
                <a:off x="2436074" y="43070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p:nvCxnSpPr>
            <p:spPr>
              <a:xfrm>
                <a:off x="2364702" y="443142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p:nvCxnSpPr>
            <p:spPr>
              <a:xfrm>
                <a:off x="2227608" y="40726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a:off x="3132974" y="41897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p:nvCxnSpPr>
            <p:spPr>
              <a:xfrm>
                <a:off x="2750449" y="4109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a:off x="2028849" y="502784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a:off x="2828074" y="42964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p:nvCxnSpPr>
            <p:spPr>
              <a:xfrm>
                <a:off x="2484291" y="481536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a:off x="3216638" y="492472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a:off x="3045824" y="454447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p:nvCxnSpPr>
            <p:spPr>
              <a:xfrm>
                <a:off x="3198274" y="44113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p:nvCxnSpPr>
            <p:spPr>
              <a:xfrm>
                <a:off x="2216205" y="45750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p:nvCxnSpPr>
            <p:spPr>
              <a:xfrm>
                <a:off x="2216205" y="49196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p:nvCxnSpPr>
            <p:spPr>
              <a:xfrm>
                <a:off x="2822052" y="49105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p:nvCxnSpPr>
            <p:spPr>
              <a:xfrm>
                <a:off x="3055349" y="480827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p:nvCxnSpPr>
            <p:spPr>
              <a:xfrm>
                <a:off x="2669602" y="46858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p:nvCxnSpPr>
            <p:spPr>
              <a:xfrm>
                <a:off x="3061602" y="46753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p:nvCxnSpPr>
            <p:spPr>
              <a:xfrm>
                <a:off x="1145898" y="535249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p:nvCxnSpPr>
            <p:spPr>
              <a:xfrm>
                <a:off x="1298348" y="56944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p:nvCxnSpPr>
            <p:spPr>
              <a:xfrm>
                <a:off x="1531645" y="55921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p:nvCxnSpPr>
            <p:spPr>
              <a:xfrm>
                <a:off x="1145898" y="54697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p:nvCxnSpPr>
            <p:spPr>
              <a:xfrm>
                <a:off x="1074526" y="55941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p:nvCxnSpPr>
            <p:spPr>
              <a:xfrm>
                <a:off x="1433665" y="52502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p:nvCxnSpPr>
            <p:spPr>
              <a:xfrm>
                <a:off x="1842798" y="535249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p:nvCxnSpPr>
            <p:spPr>
              <a:xfrm>
                <a:off x="2076095" y="52502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p:nvCxnSpPr>
            <p:spPr>
              <a:xfrm>
                <a:off x="1690348" y="5127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p:nvCxnSpPr>
            <p:spPr>
              <a:xfrm>
                <a:off x="1537898"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p:nvCxnSpPr>
            <p:spPr>
              <a:xfrm>
                <a:off x="1194115" y="593547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p:nvCxnSpPr>
            <p:spPr>
              <a:xfrm>
                <a:off x="2141395" y="581253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p:nvCxnSpPr>
            <p:spPr>
              <a:xfrm>
                <a:off x="1755648" y="569015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p:nvCxnSpPr>
            <p:spPr>
              <a:xfrm>
                <a:off x="1964669" y="55728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p:nvCxnSpPr>
            <p:spPr>
              <a:xfrm>
                <a:off x="2078912" y="545676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a:off x="2147648" y="56795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a:off x="1531876" y="60306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a:off x="1765173" y="59283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a:off x="1379426" y="58060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p:nvCxnSpPr>
            <p:spPr>
              <a:xfrm>
                <a:off x="1771426" y="57954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p:nvCxnSpPr>
            <p:spPr>
              <a:xfrm>
                <a:off x="2603681" y="52482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p:nvCxnSpPr>
            <p:spPr>
              <a:xfrm>
                <a:off x="2756131" y="55901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p:nvCxnSpPr>
            <p:spPr>
              <a:xfrm>
                <a:off x="2989428" y="54878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p:nvCxnSpPr>
            <p:spPr>
              <a:xfrm>
                <a:off x="2603681" y="53655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p:nvCxnSpPr>
            <p:spPr>
              <a:xfrm>
                <a:off x="2532309" y="548988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p:nvCxnSpPr>
            <p:spPr>
              <a:xfrm>
                <a:off x="2395215" y="513113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p:nvCxnSpPr>
            <p:spPr>
              <a:xfrm>
                <a:off x="3300581" y="52482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p:nvCxnSpPr>
            <p:spPr>
              <a:xfrm>
                <a:off x="2918056" y="51682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p:nvCxnSpPr>
            <p:spPr>
              <a:xfrm>
                <a:off x="2651898" y="500876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p:nvCxnSpPr>
            <p:spPr>
              <a:xfrm>
                <a:off x="2995681" y="53549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p:nvCxnSpPr>
            <p:spPr>
              <a:xfrm>
                <a:off x="2651898" y="583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p:nvCxnSpPr>
            <p:spPr>
              <a:xfrm>
                <a:off x="3384245" y="594056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p:nvCxnSpPr>
            <p:spPr>
              <a:xfrm>
                <a:off x="3213431" y="558588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p:nvCxnSpPr>
            <p:spPr>
              <a:xfrm>
                <a:off x="3365881" y="54697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p:nvCxnSpPr>
            <p:spPr>
              <a:xfrm>
                <a:off x="2383812" y="56165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p:nvCxnSpPr>
            <p:spPr>
              <a:xfrm>
                <a:off x="2383812" y="593547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p:nvCxnSpPr>
            <p:spPr>
              <a:xfrm>
                <a:off x="2989659" y="592639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p:nvCxnSpPr>
            <p:spPr>
              <a:xfrm>
                <a:off x="3222956" y="582411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p:nvCxnSpPr>
            <p:spPr>
              <a:xfrm>
                <a:off x="2837209" y="57017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p:nvCxnSpPr>
            <p:spPr>
              <a:xfrm>
                <a:off x="3229209" y="56911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p:nvCxnSpPr>
            <p:spPr>
              <a:xfrm>
                <a:off x="1148736" y="5127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p:nvCxnSpPr>
            <p:spPr>
              <a:xfrm>
                <a:off x="3758243" y="42834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p:nvCxnSpPr>
            <p:spPr>
              <a:xfrm>
                <a:off x="3910693" y="466803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p:nvCxnSpPr>
            <p:spPr>
              <a:xfrm>
                <a:off x="4143990" y="454019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p:nvCxnSpPr>
            <p:spPr>
              <a:xfrm>
                <a:off x="3758243"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a:off x="3686871" y="45421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p:nvCxnSpPr>
            <p:spPr>
              <a:xfrm>
                <a:off x="4046010" y="418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p:nvCxnSpPr>
            <p:spPr>
              <a:xfrm>
                <a:off x="4455143" y="42834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p:nvCxnSpPr>
            <p:spPr>
              <a:xfrm>
                <a:off x="4688440" y="418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p:nvCxnSpPr>
            <p:spPr>
              <a:xfrm>
                <a:off x="4302693" y="40588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p:nvCxnSpPr>
            <p:spPr>
              <a:xfrm>
                <a:off x="4150243" y="43902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p:nvCxnSpPr>
            <p:spPr>
              <a:xfrm>
                <a:off x="3806460" y="49090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p:nvCxnSpPr>
            <p:spPr>
              <a:xfrm>
                <a:off x="4753740" y="478613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p:nvCxnSpPr>
            <p:spPr>
              <a:xfrm>
                <a:off x="4367993" y="4663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p:nvCxnSpPr>
            <p:spPr>
              <a:xfrm>
                <a:off x="4577014" y="452089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p:nvCxnSpPr>
            <p:spPr>
              <a:xfrm>
                <a:off x="4691257" y="438775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p:nvCxnSpPr>
            <p:spPr>
              <a:xfrm>
                <a:off x="4759993" y="465319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p:nvCxnSpPr>
            <p:spPr>
              <a:xfrm>
                <a:off x="4144221" y="50042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p:nvCxnSpPr>
            <p:spPr>
              <a:xfrm>
                <a:off x="4377518" y="490198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p:nvCxnSpPr>
            <p:spPr>
              <a:xfrm>
                <a:off x="3991771" y="477960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p:nvCxnSpPr>
            <p:spPr>
              <a:xfrm>
                <a:off x="3536695" y="502784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p:nvCxnSpPr>
            <p:spPr>
              <a:xfrm>
                <a:off x="5216026" y="41792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p:nvCxnSpPr>
            <p:spPr>
              <a:xfrm>
                <a:off x="5368476" y="453819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p:nvCxnSpPr>
            <p:spPr>
              <a:xfrm>
                <a:off x="5601773" y="44188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p:nvCxnSpPr>
            <p:spPr>
              <a:xfrm>
                <a:off x="3702028"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p:nvCxnSpPr>
            <p:spPr>
              <a:xfrm>
                <a:off x="5144654" y="442086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p:nvCxnSpPr>
            <p:spPr>
              <a:xfrm>
                <a:off x="5007560" y="40621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p:nvCxnSpPr>
            <p:spPr>
              <a:xfrm>
                <a:off x="5912926" y="41792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p:nvCxnSpPr>
            <p:spPr>
              <a:xfrm>
                <a:off x="5530401" y="4099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p:nvCxnSpPr>
            <p:spPr>
              <a:xfrm>
                <a:off x="4808801" y="501728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p:nvCxnSpPr>
            <p:spPr>
              <a:xfrm>
                <a:off x="5608026" y="42859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p:nvCxnSpPr>
            <p:spPr>
              <a:xfrm>
                <a:off x="5264243" y="48048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p:nvCxnSpPr>
            <p:spPr>
              <a:xfrm>
                <a:off x="5996590" y="49141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p:nvCxnSpPr>
            <p:spPr>
              <a:xfrm>
                <a:off x="5825776" y="453391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p:nvCxnSpPr>
            <p:spPr>
              <a:xfrm>
                <a:off x="5978226"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p:nvCxnSpPr>
            <p:spPr>
              <a:xfrm>
                <a:off x="4996157" y="45645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p:nvCxnSpPr>
            <p:spPr>
              <a:xfrm>
                <a:off x="4996157" y="49090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p:nvCxnSpPr>
            <p:spPr>
              <a:xfrm>
                <a:off x="5602004" y="48999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p:nvCxnSpPr>
            <p:spPr>
              <a:xfrm>
                <a:off x="5835301" y="479771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p:nvCxnSpPr>
            <p:spPr>
              <a:xfrm>
                <a:off x="5449554" y="46753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p:nvCxnSpPr>
            <p:spPr>
              <a:xfrm>
                <a:off x="5841554" y="466477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p:nvCxnSpPr>
            <p:spPr>
              <a:xfrm>
                <a:off x="3925850" y="534193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p:nvCxnSpPr>
            <p:spPr>
              <a:xfrm>
                <a:off x="4078300" y="56838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p:nvCxnSpPr>
            <p:spPr>
              <a:xfrm>
                <a:off x="4311597" y="55815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p:nvCxnSpPr>
            <p:spPr>
              <a:xfrm>
                <a:off x="3925850"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p:nvCxnSpPr>
            <p:spPr>
              <a:xfrm>
                <a:off x="3854478" y="55835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p:nvCxnSpPr>
            <p:spPr>
              <a:xfrm>
                <a:off x="4213617" y="52396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p:nvCxnSpPr>
            <p:spPr>
              <a:xfrm>
                <a:off x="4622750" y="534193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p:nvCxnSpPr>
            <p:spPr>
              <a:xfrm>
                <a:off x="4856047" y="52396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p:nvCxnSpPr>
            <p:spPr>
              <a:xfrm>
                <a:off x="4470300" y="5117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p:nvCxnSpPr>
            <p:spPr>
              <a:xfrm>
                <a:off x="4317850" y="544865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p:nvCxnSpPr>
            <p:spPr>
              <a:xfrm>
                <a:off x="3974067" y="59249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p:nvCxnSpPr>
            <p:spPr>
              <a:xfrm>
                <a:off x="4921347" y="580197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p:nvCxnSpPr>
            <p:spPr>
              <a:xfrm>
                <a:off x="4535600" y="56795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p:nvCxnSpPr>
            <p:spPr>
              <a:xfrm>
                <a:off x="4744621" y="55623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p:nvCxnSpPr>
            <p:spPr>
              <a:xfrm>
                <a:off x="4858864" y="544620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p:nvCxnSpPr>
            <p:spPr>
              <a:xfrm>
                <a:off x="4927600" y="56690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p:nvCxnSpPr>
            <p:spPr>
              <a:xfrm>
                <a:off x="4311828" y="60201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p:nvCxnSpPr>
            <p:spPr>
              <a:xfrm>
                <a:off x="4545125" y="59178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p:nvCxnSpPr>
            <p:spPr>
              <a:xfrm>
                <a:off x="4159378" y="57954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p:nvCxnSpPr>
            <p:spPr>
              <a:xfrm>
                <a:off x="4551378" y="57848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p:nvCxnSpPr>
            <p:spPr>
              <a:xfrm>
                <a:off x="5383633"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p:nvCxnSpPr>
            <p:spPr>
              <a:xfrm>
                <a:off x="3670781" y="57017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p:nvCxnSpPr>
            <p:spPr>
              <a:xfrm>
                <a:off x="5769380" y="54773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p:nvCxnSpPr>
            <p:spPr>
              <a:xfrm>
                <a:off x="5383633" y="53549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p:nvCxnSpPr>
            <p:spPr>
              <a:xfrm>
                <a:off x="5312261" y="547932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p:nvCxnSpPr>
            <p:spPr>
              <a:xfrm>
                <a:off x="5175167" y="51205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p:nvCxnSpPr>
            <p:spPr>
              <a:xfrm>
                <a:off x="6080533"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p:nvCxnSpPr>
            <p:spPr>
              <a:xfrm>
                <a:off x="5698008" y="51577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p:nvCxnSpPr>
            <p:spPr>
              <a:xfrm>
                <a:off x="5431850" y="49982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p:nvCxnSpPr>
            <p:spPr>
              <a:xfrm>
                <a:off x="5775633" y="53443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p:nvCxnSpPr>
            <p:spPr>
              <a:xfrm>
                <a:off x="5431850" y="582063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p:nvCxnSpPr>
            <p:spPr>
              <a:xfrm>
                <a:off x="6164197" y="593000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p:nvCxnSpPr>
            <p:spPr>
              <a:xfrm>
                <a:off x="5993383" y="557532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p:nvCxnSpPr>
            <p:spPr>
              <a:xfrm>
                <a:off x="6145833"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p:nvCxnSpPr>
            <p:spPr>
              <a:xfrm>
                <a:off x="5163764" y="560594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p:nvCxnSpPr>
            <p:spPr>
              <a:xfrm>
                <a:off x="5163764" y="59249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p:nvCxnSpPr>
            <p:spPr>
              <a:xfrm>
                <a:off x="5769611" y="591583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p:nvCxnSpPr>
            <p:spPr>
              <a:xfrm>
                <a:off x="6002908" y="581355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p:nvCxnSpPr>
            <p:spPr>
              <a:xfrm>
                <a:off x="5617161" y="56911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p:nvCxnSpPr>
            <p:spPr>
              <a:xfrm>
                <a:off x="6009161" y="568061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p:nvCxnSpPr>
            <p:spPr>
              <a:xfrm>
                <a:off x="3928688" y="5117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p:cNvCxnSpPr/>
              <p:nvPr/>
            </p:nvCxnSpPr>
            <p:spPr>
              <a:xfrm>
                <a:off x="3458466" y="470044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368" name="Group 367"/>
            <p:cNvGrpSpPr/>
            <p:nvPr/>
          </p:nvGrpSpPr>
          <p:grpSpPr>
            <a:xfrm>
              <a:off x="2148721" y="3388504"/>
              <a:ext cx="5562178" cy="1971845"/>
              <a:chOff x="906919" y="4058819"/>
              <a:chExt cx="5562178" cy="1971845"/>
            </a:xfrm>
          </p:grpSpPr>
          <p:cxnSp>
            <p:nvCxnSpPr>
              <p:cNvPr id="369" name="Straight Connector 368"/>
              <p:cNvCxnSpPr/>
              <p:nvPr/>
            </p:nvCxnSpPr>
            <p:spPr>
              <a:xfrm>
                <a:off x="978291" y="42940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p:nvPr/>
            </p:nvCxnSpPr>
            <p:spPr>
              <a:xfrm>
                <a:off x="1130741" y="467859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p:nvCxnSpPr>
            <p:spPr>
              <a:xfrm>
                <a:off x="1364038" y="45507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p:nvCxnSpPr>
            <p:spPr>
              <a:xfrm>
                <a:off x="978291" y="44113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p:nvCxnSpPr>
            <p:spPr>
              <a:xfrm>
                <a:off x="906919" y="45527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p:nvCxnSpPr>
            <p:spPr>
              <a:xfrm>
                <a:off x="1266058" y="41917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p:cNvCxnSpPr/>
              <p:nvPr/>
            </p:nvCxnSpPr>
            <p:spPr>
              <a:xfrm>
                <a:off x="1675191" y="42940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p:nvCxnSpPr>
            <p:spPr>
              <a:xfrm>
                <a:off x="1908488" y="41917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p:nvCxnSpPr>
            <p:spPr>
              <a:xfrm>
                <a:off x="1522741" y="40693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8" name="Straight Connector 377"/>
              <p:cNvCxnSpPr/>
              <p:nvPr/>
            </p:nvCxnSpPr>
            <p:spPr>
              <a:xfrm>
                <a:off x="1370291"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9" name="Straight Connector 378"/>
              <p:cNvCxnSpPr/>
              <p:nvPr/>
            </p:nvCxnSpPr>
            <p:spPr>
              <a:xfrm>
                <a:off x="1026508" y="49196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p:cNvCxnSpPr/>
              <p:nvPr/>
            </p:nvCxnSpPr>
            <p:spPr>
              <a:xfrm>
                <a:off x="1973788" y="479669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p:nvCxnSpPr>
            <p:spPr>
              <a:xfrm>
                <a:off x="1588041" y="46743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p:nvCxnSpPr>
            <p:spPr>
              <a:xfrm>
                <a:off x="1797062" y="453145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p:nvCxnSpPr>
            <p:spPr>
              <a:xfrm>
                <a:off x="1911305" y="439831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4" name="Straight Connector 383"/>
              <p:cNvCxnSpPr/>
              <p:nvPr/>
            </p:nvCxnSpPr>
            <p:spPr>
              <a:xfrm>
                <a:off x="1980041" y="4663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p:nvCxnSpPr>
            <p:spPr>
              <a:xfrm>
                <a:off x="1364269" y="50148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p:nvCxnSpPr>
            <p:spPr>
              <a:xfrm>
                <a:off x="1597566" y="491254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p:nvCxnSpPr>
            <p:spPr>
              <a:xfrm>
                <a:off x="1211819" y="479016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p:cNvCxnSpPr/>
              <p:nvPr/>
            </p:nvCxnSpPr>
            <p:spPr>
              <a:xfrm>
                <a:off x="1603819" y="477960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p:cNvCxnSpPr/>
              <p:nvPr/>
            </p:nvCxnSpPr>
            <p:spPr>
              <a:xfrm>
                <a:off x="2436074" y="41897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p:nvCxnSpPr>
            <p:spPr>
              <a:xfrm>
                <a:off x="2588524" y="4548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p:nvCxnSpPr>
            <p:spPr>
              <a:xfrm>
                <a:off x="2821821" y="44294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p:nvCxnSpPr>
            <p:spPr>
              <a:xfrm>
                <a:off x="2436074" y="43070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p:cNvCxnSpPr/>
              <p:nvPr/>
            </p:nvCxnSpPr>
            <p:spPr>
              <a:xfrm>
                <a:off x="2364702" y="443142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p:nvCxnSpPr>
            <p:spPr>
              <a:xfrm>
                <a:off x="2227608" y="40726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p:nvCxnSpPr>
            <p:spPr>
              <a:xfrm>
                <a:off x="3132974" y="41897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p:nvCxnSpPr>
            <p:spPr>
              <a:xfrm>
                <a:off x="2750449" y="4109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p:cNvCxnSpPr/>
              <p:nvPr/>
            </p:nvCxnSpPr>
            <p:spPr>
              <a:xfrm>
                <a:off x="2028849" y="502784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p:cNvCxnSpPr/>
              <p:nvPr/>
            </p:nvCxnSpPr>
            <p:spPr>
              <a:xfrm>
                <a:off x="2828074" y="42964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p:nvCxnSpPr>
            <p:spPr>
              <a:xfrm>
                <a:off x="2484291" y="481536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p:nvCxnSpPr>
            <p:spPr>
              <a:xfrm>
                <a:off x="3216638" y="492472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p:cNvCxnSpPr/>
              <p:nvPr/>
            </p:nvCxnSpPr>
            <p:spPr>
              <a:xfrm>
                <a:off x="3045824" y="454447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p:nvCxnSpPr>
            <p:spPr>
              <a:xfrm>
                <a:off x="3198274" y="44113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p:nvCxnSpPr>
            <p:spPr>
              <a:xfrm>
                <a:off x="2216205" y="45750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p:nvCxnSpPr>
            <p:spPr>
              <a:xfrm>
                <a:off x="2216205" y="49196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p:nvCxnSpPr>
            <p:spPr>
              <a:xfrm>
                <a:off x="2822052" y="49105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p:nvCxnSpPr>
            <p:spPr>
              <a:xfrm>
                <a:off x="3055349" y="480827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p:nvCxnSpPr>
            <p:spPr>
              <a:xfrm>
                <a:off x="2669602" y="46858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p:nvCxnSpPr>
            <p:spPr>
              <a:xfrm>
                <a:off x="3061602" y="46753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p:nvCxnSpPr>
            <p:spPr>
              <a:xfrm>
                <a:off x="1145898" y="535249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p:nvCxnSpPr>
            <p:spPr>
              <a:xfrm>
                <a:off x="1298348" y="56944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p:nvCxnSpPr>
            <p:spPr>
              <a:xfrm>
                <a:off x="1531645" y="55921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p:nvCxnSpPr>
            <p:spPr>
              <a:xfrm>
                <a:off x="1145898" y="54697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p:nvCxnSpPr>
            <p:spPr>
              <a:xfrm>
                <a:off x="1074526" y="55941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p:nvCxnSpPr>
            <p:spPr>
              <a:xfrm>
                <a:off x="1433665" y="52502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p:nvCxnSpPr>
            <p:spPr>
              <a:xfrm>
                <a:off x="1842798" y="535249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p:nvCxnSpPr>
            <p:spPr>
              <a:xfrm>
                <a:off x="2076095" y="52502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p:nvCxnSpPr>
            <p:spPr>
              <a:xfrm>
                <a:off x="1690348" y="5127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p:nvCxnSpPr>
            <p:spPr>
              <a:xfrm>
                <a:off x="1537898"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p:nvCxnSpPr>
            <p:spPr>
              <a:xfrm>
                <a:off x="1194115" y="593547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p:nvCxnSpPr>
            <p:spPr>
              <a:xfrm>
                <a:off x="2141395" y="581253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p:nvCxnSpPr>
            <p:spPr>
              <a:xfrm>
                <a:off x="1755648" y="569015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p:nvCxnSpPr>
            <p:spPr>
              <a:xfrm>
                <a:off x="1964669" y="55728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p:nvCxnSpPr>
            <p:spPr>
              <a:xfrm>
                <a:off x="2078912" y="545676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p:nvCxnSpPr>
            <p:spPr>
              <a:xfrm>
                <a:off x="2147648" y="56795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p:nvCxnSpPr>
            <p:spPr>
              <a:xfrm>
                <a:off x="1531876" y="60306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p:nvCxnSpPr>
            <p:spPr>
              <a:xfrm>
                <a:off x="1765173" y="59283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p:nvCxnSpPr>
            <p:spPr>
              <a:xfrm>
                <a:off x="1379426" y="58060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p:nvCxnSpPr>
            <p:spPr>
              <a:xfrm>
                <a:off x="1771426" y="57954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p:nvCxnSpPr>
            <p:spPr>
              <a:xfrm>
                <a:off x="2603681" y="52482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p:nvCxnSpPr>
            <p:spPr>
              <a:xfrm>
                <a:off x="2756131" y="55901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p:nvCxnSpPr>
            <p:spPr>
              <a:xfrm>
                <a:off x="2989428" y="54878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p:nvCxnSpPr>
            <p:spPr>
              <a:xfrm>
                <a:off x="2603681" y="53655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p:nvCxnSpPr>
            <p:spPr>
              <a:xfrm>
                <a:off x="2532309" y="548988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p:nvCxnSpPr>
            <p:spPr>
              <a:xfrm>
                <a:off x="2395215" y="513113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p:nvCxnSpPr>
            <p:spPr>
              <a:xfrm>
                <a:off x="3300581" y="52482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p:nvCxnSpPr>
            <p:spPr>
              <a:xfrm>
                <a:off x="2918056" y="51682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p:nvCxnSpPr>
            <p:spPr>
              <a:xfrm>
                <a:off x="2651898" y="500876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p:nvCxnSpPr>
            <p:spPr>
              <a:xfrm>
                <a:off x="2995681" y="53549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p:nvCxnSpPr>
            <p:spPr>
              <a:xfrm>
                <a:off x="2651898" y="583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p:nvCxnSpPr>
            <p:spPr>
              <a:xfrm>
                <a:off x="3384245" y="594056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p:nvCxnSpPr>
            <p:spPr>
              <a:xfrm>
                <a:off x="3213431" y="558588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p:nvCxnSpPr>
            <p:spPr>
              <a:xfrm>
                <a:off x="3365881" y="54697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p:nvCxnSpPr>
            <p:spPr>
              <a:xfrm>
                <a:off x="2383812" y="56165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p:nvCxnSpPr>
            <p:spPr>
              <a:xfrm>
                <a:off x="2383812" y="593547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p:nvCxnSpPr>
            <p:spPr>
              <a:xfrm>
                <a:off x="2989659" y="592639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p:nvCxnSpPr>
            <p:spPr>
              <a:xfrm>
                <a:off x="3222956" y="582411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p:nvCxnSpPr>
            <p:spPr>
              <a:xfrm>
                <a:off x="2837209" y="57017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p:nvCxnSpPr>
            <p:spPr>
              <a:xfrm>
                <a:off x="3229209" y="56911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p:nvCxnSpPr>
            <p:spPr>
              <a:xfrm>
                <a:off x="1148736" y="5127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p:nvCxnSpPr>
            <p:spPr>
              <a:xfrm>
                <a:off x="3758243" y="42834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p:nvCxnSpPr>
            <p:spPr>
              <a:xfrm>
                <a:off x="3910693" y="466803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p:nvCxnSpPr>
            <p:spPr>
              <a:xfrm>
                <a:off x="4143990" y="454019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p:nvCxnSpPr>
            <p:spPr>
              <a:xfrm>
                <a:off x="3758243"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p:nvCxnSpPr>
            <p:spPr>
              <a:xfrm>
                <a:off x="3686871" y="45421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p:nvCxnSpPr>
            <p:spPr>
              <a:xfrm>
                <a:off x="4046010" y="418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p:nvCxnSpPr>
            <p:spPr>
              <a:xfrm>
                <a:off x="4455143" y="42834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p:nvCxnSpPr>
            <p:spPr>
              <a:xfrm>
                <a:off x="4688440" y="418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p:cNvCxnSpPr/>
              <p:nvPr/>
            </p:nvCxnSpPr>
            <p:spPr>
              <a:xfrm>
                <a:off x="4302693" y="40588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p:cNvCxnSpPr/>
              <p:nvPr/>
            </p:nvCxnSpPr>
            <p:spPr>
              <a:xfrm>
                <a:off x="4150243" y="43902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p:cNvCxnSpPr/>
              <p:nvPr/>
            </p:nvCxnSpPr>
            <p:spPr>
              <a:xfrm>
                <a:off x="3806460" y="49090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p:cNvCxnSpPr/>
              <p:nvPr/>
            </p:nvCxnSpPr>
            <p:spPr>
              <a:xfrm>
                <a:off x="4753740" y="478613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2" name="Straight Connector 461"/>
              <p:cNvCxnSpPr/>
              <p:nvPr/>
            </p:nvCxnSpPr>
            <p:spPr>
              <a:xfrm>
                <a:off x="4367993" y="4663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3" name="Straight Connector 462"/>
              <p:cNvCxnSpPr/>
              <p:nvPr/>
            </p:nvCxnSpPr>
            <p:spPr>
              <a:xfrm>
                <a:off x="4577014" y="452089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4" name="Straight Connector 463"/>
              <p:cNvCxnSpPr/>
              <p:nvPr/>
            </p:nvCxnSpPr>
            <p:spPr>
              <a:xfrm>
                <a:off x="4691257" y="438775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5" name="Straight Connector 464"/>
              <p:cNvCxnSpPr/>
              <p:nvPr/>
            </p:nvCxnSpPr>
            <p:spPr>
              <a:xfrm>
                <a:off x="4759993" y="465319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p:nvCxnSpPr>
            <p:spPr>
              <a:xfrm>
                <a:off x="4144221" y="50042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p:nvCxnSpPr>
            <p:spPr>
              <a:xfrm>
                <a:off x="4377518" y="490198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p:nvCxnSpPr>
            <p:spPr>
              <a:xfrm>
                <a:off x="3991771" y="477960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p:nvCxnSpPr>
            <p:spPr>
              <a:xfrm>
                <a:off x="3536695" y="502784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p:nvCxnSpPr>
            <p:spPr>
              <a:xfrm>
                <a:off x="5216026" y="41792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p:nvCxnSpPr>
            <p:spPr>
              <a:xfrm>
                <a:off x="5368476" y="453819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p:nvCxnSpPr>
            <p:spPr>
              <a:xfrm>
                <a:off x="5601773" y="44188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p:nvCxnSpPr>
            <p:spPr>
              <a:xfrm>
                <a:off x="3702028"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p:nvCxnSpPr>
            <p:spPr>
              <a:xfrm>
                <a:off x="5144654" y="442086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5" name="Straight Connector 474"/>
              <p:cNvCxnSpPr/>
              <p:nvPr/>
            </p:nvCxnSpPr>
            <p:spPr>
              <a:xfrm>
                <a:off x="5007560" y="40621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6" name="Straight Connector 475"/>
              <p:cNvCxnSpPr/>
              <p:nvPr/>
            </p:nvCxnSpPr>
            <p:spPr>
              <a:xfrm>
                <a:off x="5912926" y="41792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7" name="Straight Connector 476"/>
              <p:cNvCxnSpPr/>
              <p:nvPr/>
            </p:nvCxnSpPr>
            <p:spPr>
              <a:xfrm>
                <a:off x="5530401" y="4099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8" name="Straight Connector 477"/>
              <p:cNvCxnSpPr/>
              <p:nvPr/>
            </p:nvCxnSpPr>
            <p:spPr>
              <a:xfrm>
                <a:off x="4808801" y="501728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9" name="Straight Connector 478"/>
              <p:cNvCxnSpPr/>
              <p:nvPr/>
            </p:nvCxnSpPr>
            <p:spPr>
              <a:xfrm>
                <a:off x="5608026" y="42859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0" name="Straight Connector 479"/>
              <p:cNvCxnSpPr/>
              <p:nvPr/>
            </p:nvCxnSpPr>
            <p:spPr>
              <a:xfrm>
                <a:off x="5264243" y="48048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1" name="Straight Connector 480"/>
              <p:cNvCxnSpPr/>
              <p:nvPr/>
            </p:nvCxnSpPr>
            <p:spPr>
              <a:xfrm>
                <a:off x="5996590" y="49141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2" name="Straight Connector 481"/>
              <p:cNvCxnSpPr/>
              <p:nvPr/>
            </p:nvCxnSpPr>
            <p:spPr>
              <a:xfrm>
                <a:off x="5825776" y="453391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3" name="Straight Connector 482"/>
              <p:cNvCxnSpPr/>
              <p:nvPr/>
            </p:nvCxnSpPr>
            <p:spPr>
              <a:xfrm>
                <a:off x="5978226"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4" name="Straight Connector 483"/>
              <p:cNvCxnSpPr/>
              <p:nvPr/>
            </p:nvCxnSpPr>
            <p:spPr>
              <a:xfrm>
                <a:off x="4996157" y="45645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5" name="Straight Connector 484"/>
              <p:cNvCxnSpPr/>
              <p:nvPr/>
            </p:nvCxnSpPr>
            <p:spPr>
              <a:xfrm>
                <a:off x="4996157" y="49090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6" name="Straight Connector 485"/>
              <p:cNvCxnSpPr/>
              <p:nvPr/>
            </p:nvCxnSpPr>
            <p:spPr>
              <a:xfrm>
                <a:off x="5602004" y="48999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7" name="Straight Connector 486"/>
              <p:cNvCxnSpPr/>
              <p:nvPr/>
            </p:nvCxnSpPr>
            <p:spPr>
              <a:xfrm>
                <a:off x="5835301" y="479771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8" name="Straight Connector 487"/>
              <p:cNvCxnSpPr/>
              <p:nvPr/>
            </p:nvCxnSpPr>
            <p:spPr>
              <a:xfrm>
                <a:off x="5449554" y="46753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9" name="Straight Connector 488"/>
              <p:cNvCxnSpPr/>
              <p:nvPr/>
            </p:nvCxnSpPr>
            <p:spPr>
              <a:xfrm>
                <a:off x="5841554" y="466477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0" name="Straight Connector 489"/>
              <p:cNvCxnSpPr/>
              <p:nvPr/>
            </p:nvCxnSpPr>
            <p:spPr>
              <a:xfrm>
                <a:off x="3925850" y="534193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1" name="Straight Connector 490"/>
              <p:cNvCxnSpPr/>
              <p:nvPr/>
            </p:nvCxnSpPr>
            <p:spPr>
              <a:xfrm>
                <a:off x="4078300" y="56838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2" name="Straight Connector 491"/>
              <p:cNvCxnSpPr/>
              <p:nvPr/>
            </p:nvCxnSpPr>
            <p:spPr>
              <a:xfrm>
                <a:off x="4311597" y="55815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3" name="Straight Connector 492"/>
              <p:cNvCxnSpPr/>
              <p:nvPr/>
            </p:nvCxnSpPr>
            <p:spPr>
              <a:xfrm>
                <a:off x="3925850"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4" name="Straight Connector 493"/>
              <p:cNvCxnSpPr/>
              <p:nvPr/>
            </p:nvCxnSpPr>
            <p:spPr>
              <a:xfrm>
                <a:off x="3854478" y="55835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5" name="Straight Connector 494"/>
              <p:cNvCxnSpPr/>
              <p:nvPr/>
            </p:nvCxnSpPr>
            <p:spPr>
              <a:xfrm>
                <a:off x="4213617" y="52396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6" name="Straight Connector 495"/>
              <p:cNvCxnSpPr/>
              <p:nvPr/>
            </p:nvCxnSpPr>
            <p:spPr>
              <a:xfrm>
                <a:off x="4622750" y="534193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7" name="Straight Connector 496"/>
              <p:cNvCxnSpPr/>
              <p:nvPr/>
            </p:nvCxnSpPr>
            <p:spPr>
              <a:xfrm>
                <a:off x="4856047" y="52396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8" name="Straight Connector 497"/>
              <p:cNvCxnSpPr/>
              <p:nvPr/>
            </p:nvCxnSpPr>
            <p:spPr>
              <a:xfrm>
                <a:off x="4470300" y="5117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9" name="Straight Connector 498"/>
              <p:cNvCxnSpPr/>
              <p:nvPr/>
            </p:nvCxnSpPr>
            <p:spPr>
              <a:xfrm>
                <a:off x="4317850" y="544865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0" name="Straight Connector 499"/>
              <p:cNvCxnSpPr/>
              <p:nvPr/>
            </p:nvCxnSpPr>
            <p:spPr>
              <a:xfrm>
                <a:off x="3974067" y="59249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1" name="Straight Connector 500"/>
              <p:cNvCxnSpPr/>
              <p:nvPr/>
            </p:nvCxnSpPr>
            <p:spPr>
              <a:xfrm>
                <a:off x="4921347" y="580197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2" name="Straight Connector 501"/>
              <p:cNvCxnSpPr/>
              <p:nvPr/>
            </p:nvCxnSpPr>
            <p:spPr>
              <a:xfrm>
                <a:off x="4535600" y="56795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3" name="Straight Connector 502"/>
              <p:cNvCxnSpPr/>
              <p:nvPr/>
            </p:nvCxnSpPr>
            <p:spPr>
              <a:xfrm>
                <a:off x="4744621" y="55623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4" name="Straight Connector 503"/>
              <p:cNvCxnSpPr/>
              <p:nvPr/>
            </p:nvCxnSpPr>
            <p:spPr>
              <a:xfrm>
                <a:off x="4858864" y="544620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5" name="Straight Connector 504"/>
              <p:cNvCxnSpPr/>
              <p:nvPr/>
            </p:nvCxnSpPr>
            <p:spPr>
              <a:xfrm>
                <a:off x="4927600" y="56690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6" name="Straight Connector 505"/>
              <p:cNvCxnSpPr/>
              <p:nvPr/>
            </p:nvCxnSpPr>
            <p:spPr>
              <a:xfrm>
                <a:off x="4311828" y="60201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7" name="Straight Connector 506"/>
              <p:cNvCxnSpPr/>
              <p:nvPr/>
            </p:nvCxnSpPr>
            <p:spPr>
              <a:xfrm>
                <a:off x="4545125" y="59178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8" name="Straight Connector 507"/>
              <p:cNvCxnSpPr/>
              <p:nvPr/>
            </p:nvCxnSpPr>
            <p:spPr>
              <a:xfrm>
                <a:off x="4159378" y="57954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9" name="Straight Connector 508"/>
              <p:cNvCxnSpPr/>
              <p:nvPr/>
            </p:nvCxnSpPr>
            <p:spPr>
              <a:xfrm>
                <a:off x="4551378" y="57848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0" name="Straight Connector 509"/>
              <p:cNvCxnSpPr/>
              <p:nvPr/>
            </p:nvCxnSpPr>
            <p:spPr>
              <a:xfrm>
                <a:off x="5383633"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1" name="Straight Connector 510"/>
              <p:cNvCxnSpPr/>
              <p:nvPr/>
            </p:nvCxnSpPr>
            <p:spPr>
              <a:xfrm>
                <a:off x="3670781" y="57017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2" name="Straight Connector 511"/>
              <p:cNvCxnSpPr/>
              <p:nvPr/>
            </p:nvCxnSpPr>
            <p:spPr>
              <a:xfrm>
                <a:off x="5769380" y="54773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3" name="Straight Connector 512"/>
              <p:cNvCxnSpPr/>
              <p:nvPr/>
            </p:nvCxnSpPr>
            <p:spPr>
              <a:xfrm>
                <a:off x="5383633" y="53549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4" name="Straight Connector 513"/>
              <p:cNvCxnSpPr/>
              <p:nvPr/>
            </p:nvCxnSpPr>
            <p:spPr>
              <a:xfrm>
                <a:off x="5312261" y="547932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5" name="Straight Connector 514"/>
              <p:cNvCxnSpPr/>
              <p:nvPr/>
            </p:nvCxnSpPr>
            <p:spPr>
              <a:xfrm>
                <a:off x="5175167" y="51205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6" name="Straight Connector 515"/>
              <p:cNvCxnSpPr/>
              <p:nvPr/>
            </p:nvCxnSpPr>
            <p:spPr>
              <a:xfrm>
                <a:off x="6080533"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7" name="Straight Connector 516"/>
              <p:cNvCxnSpPr/>
              <p:nvPr/>
            </p:nvCxnSpPr>
            <p:spPr>
              <a:xfrm>
                <a:off x="5698008" y="51577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8" name="Straight Connector 517"/>
              <p:cNvCxnSpPr/>
              <p:nvPr/>
            </p:nvCxnSpPr>
            <p:spPr>
              <a:xfrm>
                <a:off x="5431850" y="49982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9" name="Straight Connector 518"/>
              <p:cNvCxnSpPr/>
              <p:nvPr/>
            </p:nvCxnSpPr>
            <p:spPr>
              <a:xfrm>
                <a:off x="5775633" y="53443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0" name="Straight Connector 519"/>
              <p:cNvCxnSpPr/>
              <p:nvPr/>
            </p:nvCxnSpPr>
            <p:spPr>
              <a:xfrm>
                <a:off x="5431850" y="582063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1" name="Straight Connector 520"/>
              <p:cNvCxnSpPr/>
              <p:nvPr/>
            </p:nvCxnSpPr>
            <p:spPr>
              <a:xfrm>
                <a:off x="6164197" y="593000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2" name="Straight Connector 521"/>
              <p:cNvCxnSpPr/>
              <p:nvPr/>
            </p:nvCxnSpPr>
            <p:spPr>
              <a:xfrm>
                <a:off x="5993383" y="557532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3" name="Straight Connector 522"/>
              <p:cNvCxnSpPr/>
              <p:nvPr/>
            </p:nvCxnSpPr>
            <p:spPr>
              <a:xfrm>
                <a:off x="6145833"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4" name="Straight Connector 523"/>
              <p:cNvCxnSpPr/>
              <p:nvPr/>
            </p:nvCxnSpPr>
            <p:spPr>
              <a:xfrm>
                <a:off x="5163764" y="560594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5" name="Straight Connector 524"/>
              <p:cNvCxnSpPr/>
              <p:nvPr/>
            </p:nvCxnSpPr>
            <p:spPr>
              <a:xfrm>
                <a:off x="5163764" y="59249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6" name="Straight Connector 525"/>
              <p:cNvCxnSpPr/>
              <p:nvPr/>
            </p:nvCxnSpPr>
            <p:spPr>
              <a:xfrm>
                <a:off x="5769611" y="591583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7" name="Straight Connector 526"/>
              <p:cNvCxnSpPr/>
              <p:nvPr/>
            </p:nvCxnSpPr>
            <p:spPr>
              <a:xfrm>
                <a:off x="6002908" y="581355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8" name="Straight Connector 527"/>
              <p:cNvCxnSpPr/>
              <p:nvPr/>
            </p:nvCxnSpPr>
            <p:spPr>
              <a:xfrm>
                <a:off x="5617161" y="56911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9" name="Straight Connector 528"/>
              <p:cNvCxnSpPr/>
              <p:nvPr/>
            </p:nvCxnSpPr>
            <p:spPr>
              <a:xfrm>
                <a:off x="6009161" y="568061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0" name="Straight Connector 529"/>
              <p:cNvCxnSpPr/>
              <p:nvPr/>
            </p:nvCxnSpPr>
            <p:spPr>
              <a:xfrm>
                <a:off x="3928688" y="5117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1" name="Straight Connector 530"/>
              <p:cNvCxnSpPr/>
              <p:nvPr/>
            </p:nvCxnSpPr>
            <p:spPr>
              <a:xfrm>
                <a:off x="3458466" y="470044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1872011" y="3501238"/>
              <a:ext cx="5562178" cy="1971845"/>
              <a:chOff x="1853932" y="3649937"/>
              <a:chExt cx="5562178" cy="1971845"/>
            </a:xfrm>
          </p:grpSpPr>
          <p:cxnSp>
            <p:nvCxnSpPr>
              <p:cNvPr id="38" name="Straight Connector 37"/>
              <p:cNvCxnSpPr/>
              <p:nvPr/>
            </p:nvCxnSpPr>
            <p:spPr>
              <a:xfrm>
                <a:off x="1925304" y="388515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2077754" y="426971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2311051" y="414186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1925304" y="40024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1853932" y="41438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2213071" y="378287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2622204" y="388515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2855501" y="378287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2469754" y="366049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2317304" y="39918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973521" y="45107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2920801" y="438781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2535054" y="426543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2744075" y="412257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2858318" y="398942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2927054" y="42548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2311282" y="46059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2544579" y="450366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2158832" y="438128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2550832" y="437072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3383087" y="37808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3535537" y="41398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3768834" y="40205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3383087" y="389817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3311715" y="402254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3174621" y="366380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4079987" y="37808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3697462" y="37009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2975862" y="461896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775087" y="38876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3431304" y="440647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163651" y="451584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3992837" y="413559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145287" y="40024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3163218" y="41662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3163218" y="45107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3769065" y="450167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4002362" y="439939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616615" y="427701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4008615" y="426645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2092911" y="494360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245361" y="528555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2478658" y="518327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2092911" y="506089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2021539" y="518527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2380678" y="484132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2789811" y="494360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3023108" y="484132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637361" y="47189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2484911" y="505033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2141128" y="552658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3088408" y="540365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2702661" y="528127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2911682" y="51639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3025925" y="504788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3094661" y="527071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2478889" y="56217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2712186" y="551950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2326439" y="539712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2718439" y="53865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3550694" y="483933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3703144" y="51812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3936441" y="507900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3550694" y="495662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3479322" y="508099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3342228" y="472225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4247594" y="483933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3865069" y="475940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3598911" y="459987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3942694" y="49460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3598911" y="542231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4331258" y="553168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4160444" y="517700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4312894" y="506089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3330825" y="520761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3330825" y="552658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3936672" y="551750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4169969" y="541523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3784222" y="52928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4176222" y="52822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2095749" y="47189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4705256" y="387459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4857706" y="425915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5091003" y="413130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4705256" y="39918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4633884" y="413330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4993023" y="377231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5402156" y="387459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a:off x="5635453" y="377231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a:off x="5249706" y="364993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5097256" y="398132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4753473" y="45001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a:off x="5700753" y="437725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a:off x="5315006" y="42548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a:off x="5524027" y="411201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a:off x="5638270" y="397886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a:off x="5707006" y="424431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5091234" y="45953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5324531" y="449310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a:off x="4938784" y="437072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a:off x="4483708" y="461896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6163039" y="377032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6315489" y="412931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a:off x="6548786" y="40099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a:off x="4649041" y="48287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a:off x="6091667" y="401198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a:off x="5954573" y="36532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a:off x="6859939" y="377032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6477414" y="36903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5755814" y="460840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a:off x="6555039" y="38770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6211256" y="439591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6943603" y="45052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a:off x="6772789" y="412503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a:off x="6925239" y="39918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a:off x="5943170" y="41556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a:off x="5943170" y="45001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a:off x="6549017" y="44911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a:off x="6782314" y="438883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a:off x="6396567" y="426645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6788567" y="425589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4872863" y="493304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5025313" y="527499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5258610" y="517271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4872863" y="505033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4801491" y="51747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5160630" y="483076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a:off x="5569763" y="493304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a:off x="5803060" y="483076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a:off x="5417313" y="47083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a:off x="5264863" y="503977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a:off x="4921080" y="551602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a:off x="5868360" y="539309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5482613" y="527071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a:off x="5691634" y="515342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a:off x="5805877" y="503732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a:off x="5874613" y="526015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a:off x="5258841" y="561122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5492138" y="550894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a:off x="5106391" y="53865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5498391" y="537600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6330646" y="48287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a:off x="4617794" y="52928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6716393" y="506844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a:off x="6330646" y="49460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a:off x="6259274" y="507043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a:off x="6122180" y="471169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7027546" y="48287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a:off x="6645021" y="474884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a:off x="6378863" y="458931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6722646" y="493550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a:off x="6378863" y="541175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7111210" y="552112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6940396" y="516644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a:off x="7092846" y="505033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a:off x="6110777" y="519705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6110777" y="551602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a:off x="6716624" y="550694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p:nvCxnSpPr>
            <p:spPr>
              <a:xfrm>
                <a:off x="6949921" y="540467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a:off x="6564174" y="52822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p:nvCxnSpPr>
            <p:spPr>
              <a:xfrm>
                <a:off x="6956174" y="527173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a:off x="4875701" y="47083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p:nvCxnSpPr>
            <p:spPr>
              <a:xfrm>
                <a:off x="4405479" y="429156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532" name="TextBox 26"/>
            <p:cNvSpPr txBox="1">
              <a:spLocks noChangeArrowheads="1"/>
            </p:cNvSpPr>
            <p:nvPr/>
          </p:nvSpPr>
          <p:spPr bwMode="auto">
            <a:xfrm>
              <a:off x="100796" y="3985359"/>
              <a:ext cx="1762021"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sequencing</a:t>
              </a:r>
            </a:p>
            <a:p>
              <a:pPr eaLnBrk="1" hangingPunct="1"/>
              <a:r>
                <a:rPr lang="en-US" dirty="0"/>
                <a:t>reads</a:t>
              </a:r>
            </a:p>
          </p:txBody>
        </p:sp>
      </p:grpSp>
      <p:grpSp>
        <p:nvGrpSpPr>
          <p:cNvPr id="2" name="Group 1"/>
          <p:cNvGrpSpPr/>
          <p:nvPr/>
        </p:nvGrpSpPr>
        <p:grpSpPr>
          <a:xfrm>
            <a:off x="339332" y="1147726"/>
            <a:ext cx="8434916" cy="964315"/>
            <a:chOff x="100796" y="1579980"/>
            <a:chExt cx="8434916" cy="964315"/>
          </a:xfrm>
        </p:grpSpPr>
        <p:pic>
          <p:nvPicPr>
            <p:cNvPr id="26628" name="Picture 11" descr="Picture 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5122142" y="-1464259"/>
              <a:ext cx="280288" cy="65468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637" name="TextBox 24"/>
            <p:cNvSpPr txBox="1">
              <a:spLocks noChangeArrowheads="1"/>
            </p:cNvSpPr>
            <p:nvPr/>
          </p:nvSpPr>
          <p:spPr bwMode="auto">
            <a:xfrm>
              <a:off x="100796" y="1579980"/>
              <a:ext cx="1965603"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chromosome</a:t>
              </a:r>
            </a:p>
          </p:txBody>
        </p:sp>
        <p:sp>
          <p:nvSpPr>
            <p:cNvPr id="9" name="Down Arrow 8"/>
            <p:cNvSpPr/>
            <p:nvPr/>
          </p:nvSpPr>
          <p:spPr>
            <a:xfrm>
              <a:off x="4920706" y="2092564"/>
              <a:ext cx="339295" cy="451731"/>
            </a:xfrm>
            <a:prstGeom prst="downArrow">
              <a:avLst/>
            </a:prstGeom>
            <a:solidFill>
              <a:schemeClr val="accent5">
                <a:lumMod val="20000"/>
                <a:lumOff val="80000"/>
              </a:schemeClr>
            </a:solidFill>
            <a:ln>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0020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nodeType="clickEffect">
                                  <p:stCondLst>
                                    <p:cond delay="0"/>
                                  </p:stCondLst>
                                  <p:childTnLst>
                                    <p:animEffect transition="out" filter="blinds(horizontal)">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BioNano</a:t>
            </a:r>
            <a:r>
              <a:rPr lang="en-US" dirty="0"/>
              <a:t> scaffolding</a:t>
            </a:r>
          </a:p>
        </p:txBody>
      </p:sp>
      <p:sp>
        <p:nvSpPr>
          <p:cNvPr id="4" name="Slide Number Placeholder 3"/>
          <p:cNvSpPr>
            <a:spLocks noGrp="1"/>
          </p:cNvSpPr>
          <p:nvPr>
            <p:ph type="sldNum" sz="quarter" idx="12"/>
          </p:nvPr>
        </p:nvSpPr>
        <p:spPr/>
        <p:txBody>
          <a:bodyPr/>
          <a:lstStyle/>
          <a:p>
            <a:fld id="{9DA039C4-C5F2-1743-BB7A-5D831266C61E}" type="slidenum">
              <a:rPr lang="en-US" smtClean="0"/>
              <a:t>30</a:t>
            </a:fld>
            <a:endParaRPr lang="en-US"/>
          </a:p>
        </p:txBody>
      </p:sp>
      <p:sp>
        <p:nvSpPr>
          <p:cNvPr id="5" name="TextBox 4"/>
          <p:cNvSpPr txBox="1"/>
          <p:nvPr/>
        </p:nvSpPr>
        <p:spPr>
          <a:xfrm>
            <a:off x="270765" y="4722076"/>
            <a:ext cx="5198859" cy="215444"/>
          </a:xfrm>
          <a:prstGeom prst="rect">
            <a:avLst/>
          </a:prstGeom>
          <a:noFill/>
        </p:spPr>
        <p:txBody>
          <a:bodyPr wrap="none" rtlCol="0">
            <a:spAutoFit/>
          </a:bodyPr>
          <a:lstStyle/>
          <a:p>
            <a:r>
              <a:rPr lang="en-US" sz="800" dirty="0"/>
              <a:t>https://</a:t>
            </a:r>
            <a:r>
              <a:rPr lang="en-US" sz="800" dirty="0" err="1"/>
              <a:t>bionanogenomics.com</a:t>
            </a:r>
            <a:r>
              <a:rPr lang="en-US" sz="800" dirty="0"/>
              <a:t>/</a:t>
            </a:r>
            <a:r>
              <a:rPr lang="en-US" sz="800" dirty="0" err="1"/>
              <a:t>wp</a:t>
            </a:r>
            <a:r>
              <a:rPr lang="en-US" sz="800" dirty="0"/>
              <a:t>-content/uploads/2017/02/</a:t>
            </a:r>
            <a:r>
              <a:rPr lang="en-US" sz="800" dirty="0" err="1"/>
              <a:t>Bionano_HumanPAG_Hybrid</a:t>
            </a:r>
            <a:r>
              <a:rPr lang="en-US" sz="800" dirty="0"/>
              <a:t>-Scaffolding-White-</a:t>
            </a:r>
            <a:r>
              <a:rPr lang="en-US" sz="800" dirty="0" err="1"/>
              <a:t>Paper.pdf</a:t>
            </a:r>
            <a:endParaRPr lang="en-US" sz="800" dirty="0"/>
          </a:p>
        </p:txBody>
      </p:sp>
      <p:pic>
        <p:nvPicPr>
          <p:cNvPr id="6" name="Picture 5" descr="Screenshot 2019-03-24 13.29.3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592" y="1656743"/>
            <a:ext cx="8814816" cy="2669230"/>
          </a:xfrm>
          <a:prstGeom prst="rect">
            <a:avLst/>
          </a:prstGeom>
        </p:spPr>
      </p:pic>
      <p:sp>
        <p:nvSpPr>
          <p:cNvPr id="7" name="TextBox 6">
            <a:extLst>
              <a:ext uri="{FF2B5EF4-FFF2-40B4-BE49-F238E27FC236}">
                <a16:creationId xmlns:a16="http://schemas.microsoft.com/office/drawing/2014/main" id="{0E5075DD-B361-EF52-FBA5-073B74ACF1B2}"/>
              </a:ext>
            </a:extLst>
          </p:cNvPr>
          <p:cNvSpPr txBox="1"/>
          <p:nvPr/>
        </p:nvSpPr>
        <p:spPr>
          <a:xfrm>
            <a:off x="336550" y="974432"/>
            <a:ext cx="7283450" cy="461665"/>
          </a:xfrm>
          <a:prstGeom prst="rect">
            <a:avLst/>
          </a:prstGeom>
          <a:noFill/>
        </p:spPr>
        <p:txBody>
          <a:bodyPr wrap="square">
            <a:spAutoFit/>
          </a:bodyPr>
          <a:lstStyle/>
          <a:p>
            <a:r>
              <a:rPr lang="en-US" sz="2400" dirty="0"/>
              <a:t>Matching patterns of DLE-1 (CTTAAG) recognition sites</a:t>
            </a:r>
          </a:p>
        </p:txBody>
      </p:sp>
    </p:spTree>
    <p:extLst>
      <p:ext uri="{BB962C8B-B14F-4D97-AF65-F5344CB8AC3E}">
        <p14:creationId xmlns:p14="http://schemas.microsoft.com/office/powerpoint/2010/main" val="26338815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21" y="150381"/>
            <a:ext cx="4994178" cy="579740"/>
          </a:xfrm>
        </p:spPr>
        <p:txBody>
          <a:bodyPr>
            <a:normAutofit/>
          </a:bodyPr>
          <a:lstStyle/>
          <a:p>
            <a:r>
              <a:rPr lang="en-US" sz="3200" dirty="0"/>
              <a:t>Assembly statistics – N50</a:t>
            </a:r>
          </a:p>
        </p:txBody>
      </p:sp>
      <p:sp>
        <p:nvSpPr>
          <p:cNvPr id="4" name="Content Placeholder 3"/>
          <p:cNvSpPr>
            <a:spLocks noGrp="1"/>
          </p:cNvSpPr>
          <p:nvPr>
            <p:ph idx="1"/>
          </p:nvPr>
        </p:nvSpPr>
        <p:spPr>
          <a:xfrm>
            <a:off x="72478" y="991472"/>
            <a:ext cx="4994178" cy="3912714"/>
          </a:xfrm>
        </p:spPr>
        <p:txBody>
          <a:bodyPr>
            <a:noAutofit/>
          </a:bodyPr>
          <a:lstStyle/>
          <a:p>
            <a:r>
              <a:rPr lang="en-US" dirty="0"/>
              <a:t>N50:  A statistic used for assessing the continuity of a genome assembly.</a:t>
            </a:r>
          </a:p>
          <a:p>
            <a:endParaRPr lang="en-US" dirty="0"/>
          </a:p>
          <a:p>
            <a:r>
              <a:rPr lang="en-US" dirty="0"/>
              <a:t>The contig N50 is the length of the smallest contig in the set that contains the fewest (largest) contigs whose combined length represents at least 50% of the assembly.</a:t>
            </a:r>
          </a:p>
        </p:txBody>
      </p:sp>
      <p:sp>
        <p:nvSpPr>
          <p:cNvPr id="3" name="Slide Number Placeholder 2"/>
          <p:cNvSpPr>
            <a:spLocks noGrp="1"/>
          </p:cNvSpPr>
          <p:nvPr>
            <p:ph type="sldNum" sz="quarter" idx="12"/>
          </p:nvPr>
        </p:nvSpPr>
        <p:spPr/>
        <p:txBody>
          <a:bodyPr/>
          <a:lstStyle/>
          <a:p>
            <a:fld id="{9DA039C4-C5F2-1743-BB7A-5D831266C61E}" type="slidenum">
              <a:rPr lang="en-US" smtClean="0"/>
              <a:t>31</a:t>
            </a:fld>
            <a:endParaRPr lang="en-US"/>
          </a:p>
        </p:txBody>
      </p:sp>
      <p:cxnSp>
        <p:nvCxnSpPr>
          <p:cNvPr id="5" name="Straight Connector 4">
            <a:extLst>
              <a:ext uri="{FF2B5EF4-FFF2-40B4-BE49-F238E27FC236}">
                <a16:creationId xmlns:a16="http://schemas.microsoft.com/office/drawing/2014/main" id="{F25DFA2D-4C47-4242-B3C8-84BC944AA183}"/>
              </a:ext>
            </a:extLst>
          </p:cNvPr>
          <p:cNvCxnSpPr>
            <a:cxnSpLocks/>
          </p:cNvCxnSpPr>
          <p:nvPr/>
        </p:nvCxnSpPr>
        <p:spPr>
          <a:xfrm>
            <a:off x="5753894" y="325053"/>
            <a:ext cx="3193774"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24DEC185-6B11-2B42-A27B-9FFD1678E986}"/>
              </a:ext>
            </a:extLst>
          </p:cNvPr>
          <p:cNvCxnSpPr>
            <a:cxnSpLocks/>
          </p:cNvCxnSpPr>
          <p:nvPr/>
        </p:nvCxnSpPr>
        <p:spPr>
          <a:xfrm>
            <a:off x="5753894" y="730121"/>
            <a:ext cx="2809348"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B5538973-0337-6E43-9BAA-8FFDF471F8A9}"/>
              </a:ext>
            </a:extLst>
          </p:cNvPr>
          <p:cNvCxnSpPr>
            <a:cxnSpLocks/>
          </p:cNvCxnSpPr>
          <p:nvPr/>
        </p:nvCxnSpPr>
        <p:spPr>
          <a:xfrm>
            <a:off x="5753897" y="1522326"/>
            <a:ext cx="2215581" cy="0"/>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54764E8A-83CE-EA4C-9D85-D18AE1B77FD5}"/>
              </a:ext>
            </a:extLst>
          </p:cNvPr>
          <p:cNvCxnSpPr>
            <a:cxnSpLocks/>
          </p:cNvCxnSpPr>
          <p:nvPr/>
        </p:nvCxnSpPr>
        <p:spPr>
          <a:xfrm>
            <a:off x="5753897" y="1135188"/>
            <a:ext cx="2446853"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ACA426B9-1EF6-F54B-ABC8-C2DE586BA439}"/>
              </a:ext>
            </a:extLst>
          </p:cNvPr>
          <p:cNvSpPr txBox="1"/>
          <p:nvPr/>
        </p:nvSpPr>
        <p:spPr>
          <a:xfrm>
            <a:off x="5332019" y="51312"/>
            <a:ext cx="340158" cy="461665"/>
          </a:xfrm>
          <a:prstGeom prst="rect">
            <a:avLst/>
          </a:prstGeom>
          <a:noFill/>
        </p:spPr>
        <p:txBody>
          <a:bodyPr wrap="none" rtlCol="0">
            <a:spAutoFit/>
          </a:bodyPr>
          <a:lstStyle/>
          <a:p>
            <a:r>
              <a:rPr lang="en-US" sz="2400" dirty="0"/>
              <a:t>1</a:t>
            </a:r>
          </a:p>
        </p:txBody>
      </p:sp>
      <p:sp>
        <p:nvSpPr>
          <p:cNvPr id="10" name="TextBox 9">
            <a:extLst>
              <a:ext uri="{FF2B5EF4-FFF2-40B4-BE49-F238E27FC236}">
                <a16:creationId xmlns:a16="http://schemas.microsoft.com/office/drawing/2014/main" id="{FB2F0BD7-9818-6346-83CA-5CE9A56C5B55}"/>
              </a:ext>
            </a:extLst>
          </p:cNvPr>
          <p:cNvSpPr txBox="1"/>
          <p:nvPr/>
        </p:nvSpPr>
        <p:spPr>
          <a:xfrm>
            <a:off x="5332019" y="458090"/>
            <a:ext cx="340158" cy="461665"/>
          </a:xfrm>
          <a:prstGeom prst="rect">
            <a:avLst/>
          </a:prstGeom>
          <a:noFill/>
        </p:spPr>
        <p:txBody>
          <a:bodyPr wrap="none" rtlCol="0">
            <a:spAutoFit/>
          </a:bodyPr>
          <a:lstStyle/>
          <a:p>
            <a:r>
              <a:rPr lang="en-US" sz="2400" dirty="0"/>
              <a:t>2</a:t>
            </a:r>
          </a:p>
        </p:txBody>
      </p:sp>
      <p:sp>
        <p:nvSpPr>
          <p:cNvPr id="11" name="TextBox 10">
            <a:extLst>
              <a:ext uri="{FF2B5EF4-FFF2-40B4-BE49-F238E27FC236}">
                <a16:creationId xmlns:a16="http://schemas.microsoft.com/office/drawing/2014/main" id="{0BCD4969-B719-F944-8491-EFF258F5C63F}"/>
              </a:ext>
            </a:extLst>
          </p:cNvPr>
          <p:cNvSpPr txBox="1"/>
          <p:nvPr/>
        </p:nvSpPr>
        <p:spPr>
          <a:xfrm>
            <a:off x="5332019" y="873545"/>
            <a:ext cx="340158" cy="461665"/>
          </a:xfrm>
          <a:prstGeom prst="rect">
            <a:avLst/>
          </a:prstGeom>
          <a:noFill/>
        </p:spPr>
        <p:txBody>
          <a:bodyPr wrap="none" rtlCol="0">
            <a:spAutoFit/>
          </a:bodyPr>
          <a:lstStyle/>
          <a:p>
            <a:r>
              <a:rPr lang="en-US" sz="2400" dirty="0"/>
              <a:t>3</a:t>
            </a:r>
          </a:p>
        </p:txBody>
      </p:sp>
      <p:sp>
        <p:nvSpPr>
          <p:cNvPr id="12" name="TextBox 11">
            <a:extLst>
              <a:ext uri="{FF2B5EF4-FFF2-40B4-BE49-F238E27FC236}">
                <a16:creationId xmlns:a16="http://schemas.microsoft.com/office/drawing/2014/main" id="{04E720BF-7FE1-734C-BA9C-7D31CF851E55}"/>
              </a:ext>
            </a:extLst>
          </p:cNvPr>
          <p:cNvSpPr txBox="1"/>
          <p:nvPr/>
        </p:nvSpPr>
        <p:spPr>
          <a:xfrm>
            <a:off x="5332019" y="1254546"/>
            <a:ext cx="340158" cy="461665"/>
          </a:xfrm>
          <a:prstGeom prst="rect">
            <a:avLst/>
          </a:prstGeom>
          <a:noFill/>
        </p:spPr>
        <p:txBody>
          <a:bodyPr wrap="none" rtlCol="0">
            <a:spAutoFit/>
          </a:bodyPr>
          <a:lstStyle/>
          <a:p>
            <a:r>
              <a:rPr lang="en-US" sz="2400" dirty="0"/>
              <a:t>4</a:t>
            </a:r>
          </a:p>
        </p:txBody>
      </p:sp>
      <p:cxnSp>
        <p:nvCxnSpPr>
          <p:cNvPr id="16" name="Straight Connector 15">
            <a:extLst>
              <a:ext uri="{FF2B5EF4-FFF2-40B4-BE49-F238E27FC236}">
                <a16:creationId xmlns:a16="http://schemas.microsoft.com/office/drawing/2014/main" id="{A91CF550-E157-504B-8F14-0841FDA61148}"/>
              </a:ext>
            </a:extLst>
          </p:cNvPr>
          <p:cNvCxnSpPr>
            <a:cxnSpLocks/>
          </p:cNvCxnSpPr>
          <p:nvPr/>
        </p:nvCxnSpPr>
        <p:spPr>
          <a:xfrm>
            <a:off x="5753897" y="1945322"/>
            <a:ext cx="2079445"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66F3320E-CA3F-BB4F-A1EB-F66B0C5A2A4D}"/>
              </a:ext>
            </a:extLst>
          </p:cNvPr>
          <p:cNvCxnSpPr>
            <a:cxnSpLocks/>
          </p:cNvCxnSpPr>
          <p:nvPr/>
        </p:nvCxnSpPr>
        <p:spPr>
          <a:xfrm>
            <a:off x="5753894" y="3970658"/>
            <a:ext cx="909296"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893FB510-89D0-0948-817C-B6A19616E3A9}"/>
              </a:ext>
            </a:extLst>
          </p:cNvPr>
          <p:cNvCxnSpPr>
            <a:cxnSpLocks/>
          </p:cNvCxnSpPr>
          <p:nvPr/>
        </p:nvCxnSpPr>
        <p:spPr>
          <a:xfrm>
            <a:off x="5753894" y="2350389"/>
            <a:ext cx="1901688"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46187906-D33B-1142-AB49-D11D75921592}"/>
              </a:ext>
            </a:extLst>
          </p:cNvPr>
          <p:cNvCxnSpPr>
            <a:cxnSpLocks/>
          </p:cNvCxnSpPr>
          <p:nvPr/>
        </p:nvCxnSpPr>
        <p:spPr>
          <a:xfrm>
            <a:off x="5753894" y="3565591"/>
            <a:ext cx="1417642"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4ED253D-5F25-4B45-90CF-1F3835B37C1A}"/>
              </a:ext>
            </a:extLst>
          </p:cNvPr>
          <p:cNvCxnSpPr>
            <a:cxnSpLocks/>
          </p:cNvCxnSpPr>
          <p:nvPr/>
        </p:nvCxnSpPr>
        <p:spPr>
          <a:xfrm>
            <a:off x="5753894" y="3160523"/>
            <a:ext cx="1543878"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59684EA-EA16-DB43-9E8A-981ABDD0CADE}"/>
              </a:ext>
            </a:extLst>
          </p:cNvPr>
          <p:cNvCxnSpPr>
            <a:cxnSpLocks/>
          </p:cNvCxnSpPr>
          <p:nvPr/>
        </p:nvCxnSpPr>
        <p:spPr>
          <a:xfrm>
            <a:off x="5753894" y="2755456"/>
            <a:ext cx="1785050"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1C637F86-E98D-7344-83F3-9AAA0CBBF626}"/>
              </a:ext>
            </a:extLst>
          </p:cNvPr>
          <p:cNvCxnSpPr>
            <a:cxnSpLocks/>
          </p:cNvCxnSpPr>
          <p:nvPr/>
        </p:nvCxnSpPr>
        <p:spPr>
          <a:xfrm>
            <a:off x="5753894" y="4375728"/>
            <a:ext cx="731166"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7EA1C7AC-254C-0540-BFDE-05529A98F56B}"/>
              </a:ext>
            </a:extLst>
          </p:cNvPr>
          <p:cNvSpPr txBox="1"/>
          <p:nvPr/>
        </p:nvSpPr>
        <p:spPr>
          <a:xfrm>
            <a:off x="5341917" y="1688130"/>
            <a:ext cx="340158" cy="461665"/>
          </a:xfrm>
          <a:prstGeom prst="rect">
            <a:avLst/>
          </a:prstGeom>
          <a:noFill/>
        </p:spPr>
        <p:txBody>
          <a:bodyPr wrap="none" rtlCol="0">
            <a:spAutoFit/>
          </a:bodyPr>
          <a:lstStyle/>
          <a:p>
            <a:r>
              <a:rPr lang="en-US" sz="2400" dirty="0"/>
              <a:t>5</a:t>
            </a:r>
          </a:p>
        </p:txBody>
      </p:sp>
      <p:sp>
        <p:nvSpPr>
          <p:cNvPr id="31" name="TextBox 30">
            <a:extLst>
              <a:ext uri="{FF2B5EF4-FFF2-40B4-BE49-F238E27FC236}">
                <a16:creationId xmlns:a16="http://schemas.microsoft.com/office/drawing/2014/main" id="{094F3DC4-7F5D-F24D-9D10-7EF89CC0D6FA}"/>
              </a:ext>
            </a:extLst>
          </p:cNvPr>
          <p:cNvSpPr txBox="1"/>
          <p:nvPr/>
        </p:nvSpPr>
        <p:spPr>
          <a:xfrm>
            <a:off x="5341917" y="2094908"/>
            <a:ext cx="340158" cy="461665"/>
          </a:xfrm>
          <a:prstGeom prst="rect">
            <a:avLst/>
          </a:prstGeom>
          <a:noFill/>
        </p:spPr>
        <p:txBody>
          <a:bodyPr wrap="none" rtlCol="0">
            <a:spAutoFit/>
          </a:bodyPr>
          <a:lstStyle/>
          <a:p>
            <a:r>
              <a:rPr lang="en-US" sz="2400" dirty="0"/>
              <a:t>6</a:t>
            </a:r>
          </a:p>
        </p:txBody>
      </p:sp>
      <p:sp>
        <p:nvSpPr>
          <p:cNvPr id="32" name="TextBox 31">
            <a:extLst>
              <a:ext uri="{FF2B5EF4-FFF2-40B4-BE49-F238E27FC236}">
                <a16:creationId xmlns:a16="http://schemas.microsoft.com/office/drawing/2014/main" id="{B6EB28AB-7332-0D45-9BD6-A2A61EE42240}"/>
              </a:ext>
            </a:extLst>
          </p:cNvPr>
          <p:cNvSpPr txBox="1"/>
          <p:nvPr/>
        </p:nvSpPr>
        <p:spPr>
          <a:xfrm>
            <a:off x="5341917" y="2510363"/>
            <a:ext cx="340158" cy="461665"/>
          </a:xfrm>
          <a:prstGeom prst="rect">
            <a:avLst/>
          </a:prstGeom>
          <a:noFill/>
        </p:spPr>
        <p:txBody>
          <a:bodyPr wrap="none" rtlCol="0">
            <a:spAutoFit/>
          </a:bodyPr>
          <a:lstStyle/>
          <a:p>
            <a:r>
              <a:rPr lang="en-US" sz="2400" dirty="0"/>
              <a:t>7</a:t>
            </a:r>
          </a:p>
        </p:txBody>
      </p:sp>
      <p:sp>
        <p:nvSpPr>
          <p:cNvPr id="33" name="TextBox 32">
            <a:extLst>
              <a:ext uri="{FF2B5EF4-FFF2-40B4-BE49-F238E27FC236}">
                <a16:creationId xmlns:a16="http://schemas.microsoft.com/office/drawing/2014/main" id="{730E4F96-2018-1D46-80A1-F6C12FD88E61}"/>
              </a:ext>
            </a:extLst>
          </p:cNvPr>
          <p:cNvSpPr txBox="1"/>
          <p:nvPr/>
        </p:nvSpPr>
        <p:spPr>
          <a:xfrm>
            <a:off x="5341917" y="2891364"/>
            <a:ext cx="340158" cy="461665"/>
          </a:xfrm>
          <a:prstGeom prst="rect">
            <a:avLst/>
          </a:prstGeom>
          <a:noFill/>
        </p:spPr>
        <p:txBody>
          <a:bodyPr wrap="none" rtlCol="0">
            <a:spAutoFit/>
          </a:bodyPr>
          <a:lstStyle/>
          <a:p>
            <a:r>
              <a:rPr lang="en-US" sz="2400" dirty="0"/>
              <a:t>8</a:t>
            </a:r>
          </a:p>
        </p:txBody>
      </p:sp>
      <p:sp>
        <p:nvSpPr>
          <p:cNvPr id="34" name="TextBox 33">
            <a:extLst>
              <a:ext uri="{FF2B5EF4-FFF2-40B4-BE49-F238E27FC236}">
                <a16:creationId xmlns:a16="http://schemas.microsoft.com/office/drawing/2014/main" id="{3C834C52-F2D0-EC40-A0C4-0BE19E454AC0}"/>
              </a:ext>
            </a:extLst>
          </p:cNvPr>
          <p:cNvSpPr txBox="1"/>
          <p:nvPr/>
        </p:nvSpPr>
        <p:spPr>
          <a:xfrm>
            <a:off x="5330044" y="3303165"/>
            <a:ext cx="340158" cy="461665"/>
          </a:xfrm>
          <a:prstGeom prst="rect">
            <a:avLst/>
          </a:prstGeom>
          <a:noFill/>
        </p:spPr>
        <p:txBody>
          <a:bodyPr wrap="none" rtlCol="0">
            <a:spAutoFit/>
          </a:bodyPr>
          <a:lstStyle/>
          <a:p>
            <a:r>
              <a:rPr lang="en-US" sz="2400" dirty="0"/>
              <a:t>9</a:t>
            </a:r>
          </a:p>
        </p:txBody>
      </p:sp>
      <p:sp>
        <p:nvSpPr>
          <p:cNvPr id="35" name="TextBox 34">
            <a:extLst>
              <a:ext uri="{FF2B5EF4-FFF2-40B4-BE49-F238E27FC236}">
                <a16:creationId xmlns:a16="http://schemas.microsoft.com/office/drawing/2014/main" id="{3F98FCA0-A4BC-9F49-B210-04BE78EAF5AF}"/>
              </a:ext>
            </a:extLst>
          </p:cNvPr>
          <p:cNvSpPr txBox="1"/>
          <p:nvPr/>
        </p:nvSpPr>
        <p:spPr>
          <a:xfrm>
            <a:off x="5223168" y="4113701"/>
            <a:ext cx="495649" cy="461665"/>
          </a:xfrm>
          <a:prstGeom prst="rect">
            <a:avLst/>
          </a:prstGeom>
          <a:noFill/>
        </p:spPr>
        <p:txBody>
          <a:bodyPr wrap="none" rtlCol="0">
            <a:spAutoFit/>
          </a:bodyPr>
          <a:lstStyle/>
          <a:p>
            <a:r>
              <a:rPr lang="en-US" sz="2400" dirty="0"/>
              <a:t>11</a:t>
            </a:r>
          </a:p>
        </p:txBody>
      </p:sp>
      <p:sp>
        <p:nvSpPr>
          <p:cNvPr id="36" name="TextBox 35">
            <a:extLst>
              <a:ext uri="{FF2B5EF4-FFF2-40B4-BE49-F238E27FC236}">
                <a16:creationId xmlns:a16="http://schemas.microsoft.com/office/drawing/2014/main" id="{29A2D78D-B27A-6344-9AEA-1EF28E5D4A4A}"/>
              </a:ext>
            </a:extLst>
          </p:cNvPr>
          <p:cNvSpPr txBox="1"/>
          <p:nvPr/>
        </p:nvSpPr>
        <p:spPr>
          <a:xfrm>
            <a:off x="5187544" y="3697885"/>
            <a:ext cx="495649" cy="461665"/>
          </a:xfrm>
          <a:prstGeom prst="rect">
            <a:avLst/>
          </a:prstGeom>
          <a:noFill/>
        </p:spPr>
        <p:txBody>
          <a:bodyPr wrap="none" rtlCol="0">
            <a:spAutoFit/>
          </a:bodyPr>
          <a:lstStyle/>
          <a:p>
            <a:r>
              <a:rPr lang="en-US" sz="2400" dirty="0"/>
              <a:t>10</a:t>
            </a:r>
          </a:p>
        </p:txBody>
      </p:sp>
      <p:sp>
        <p:nvSpPr>
          <p:cNvPr id="38" name="TextBox 37">
            <a:extLst>
              <a:ext uri="{FF2B5EF4-FFF2-40B4-BE49-F238E27FC236}">
                <a16:creationId xmlns:a16="http://schemas.microsoft.com/office/drawing/2014/main" id="{60823E7C-3DA8-BF44-B5D0-BA7B7A43E029}"/>
              </a:ext>
            </a:extLst>
          </p:cNvPr>
          <p:cNvSpPr txBox="1"/>
          <p:nvPr/>
        </p:nvSpPr>
        <p:spPr>
          <a:xfrm>
            <a:off x="5568389" y="4473849"/>
            <a:ext cx="2505558" cy="461665"/>
          </a:xfrm>
          <a:prstGeom prst="rect">
            <a:avLst/>
          </a:prstGeom>
          <a:noFill/>
        </p:spPr>
        <p:txBody>
          <a:bodyPr wrap="none" rtlCol="0">
            <a:spAutoFit/>
          </a:bodyPr>
          <a:lstStyle/>
          <a:p>
            <a:r>
              <a:rPr lang="en-US" sz="2400" dirty="0"/>
              <a:t>T=total length (bp)</a:t>
            </a:r>
          </a:p>
        </p:txBody>
      </p:sp>
      <p:sp>
        <p:nvSpPr>
          <p:cNvPr id="39" name="TextBox 38">
            <a:extLst>
              <a:ext uri="{FF2B5EF4-FFF2-40B4-BE49-F238E27FC236}">
                <a16:creationId xmlns:a16="http://schemas.microsoft.com/office/drawing/2014/main" id="{0CBA7045-67E6-3D44-B937-BE2B5F688E1D}"/>
              </a:ext>
            </a:extLst>
          </p:cNvPr>
          <p:cNvSpPr txBox="1"/>
          <p:nvPr/>
        </p:nvSpPr>
        <p:spPr>
          <a:xfrm>
            <a:off x="5613776" y="1540926"/>
            <a:ext cx="2727093" cy="400110"/>
          </a:xfrm>
          <a:prstGeom prst="rect">
            <a:avLst/>
          </a:prstGeom>
          <a:noFill/>
        </p:spPr>
        <p:txBody>
          <a:bodyPr wrap="none" rtlCol="0">
            <a:spAutoFit/>
          </a:bodyPr>
          <a:lstStyle/>
          <a:p>
            <a:r>
              <a:rPr lang="en-US" sz="2000" dirty="0"/>
              <a:t>Total length of 1-4 &gt;=T/2</a:t>
            </a:r>
          </a:p>
        </p:txBody>
      </p:sp>
    </p:spTree>
    <p:extLst>
      <p:ext uri="{BB962C8B-B14F-4D97-AF65-F5344CB8AC3E}">
        <p14:creationId xmlns:p14="http://schemas.microsoft.com/office/powerpoint/2010/main" val="453067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5219"/>
            <a:ext cx="4114800" cy="579740"/>
          </a:xfrm>
        </p:spPr>
        <p:txBody>
          <a:bodyPr>
            <a:normAutofit fontScale="90000"/>
          </a:bodyPr>
          <a:lstStyle/>
          <a:p>
            <a:r>
              <a:rPr lang="en-US" sz="3200" dirty="0"/>
              <a:t>Assembly statistics – N50</a:t>
            </a:r>
          </a:p>
        </p:txBody>
      </p:sp>
      <p:sp>
        <p:nvSpPr>
          <p:cNvPr id="4" name="Content Placeholder 3"/>
          <p:cNvSpPr>
            <a:spLocks noGrp="1"/>
          </p:cNvSpPr>
          <p:nvPr>
            <p:ph idx="1"/>
          </p:nvPr>
        </p:nvSpPr>
        <p:spPr>
          <a:xfrm>
            <a:off x="298749" y="1249822"/>
            <a:ext cx="4994178" cy="3239795"/>
          </a:xfrm>
        </p:spPr>
        <p:txBody>
          <a:bodyPr>
            <a:noAutofit/>
          </a:bodyPr>
          <a:lstStyle/>
          <a:p>
            <a:pPr marL="0" indent="0">
              <a:buNone/>
            </a:pPr>
            <a:r>
              <a:rPr lang="en-US" sz="2800" dirty="0"/>
              <a:t>The contigs in an assembly are </a:t>
            </a:r>
            <a:r>
              <a:rPr lang="en-US" sz="2800" b="1" dirty="0"/>
              <a:t>sorted</a:t>
            </a:r>
            <a:r>
              <a:rPr lang="en-US" sz="2800" dirty="0"/>
              <a:t> by size and added, starting with the largest. The contig N50 is </a:t>
            </a:r>
            <a:r>
              <a:rPr lang="en-US" sz="2800" b="1" dirty="0"/>
              <a:t>the size of the contig that makes the total greater than or equal to 50% of the total contig size.</a:t>
            </a:r>
            <a:r>
              <a:rPr lang="en-US" sz="2800" dirty="0"/>
              <a:t> </a:t>
            </a:r>
          </a:p>
        </p:txBody>
      </p:sp>
      <p:sp>
        <p:nvSpPr>
          <p:cNvPr id="3" name="Slide Number Placeholder 2"/>
          <p:cNvSpPr>
            <a:spLocks noGrp="1"/>
          </p:cNvSpPr>
          <p:nvPr>
            <p:ph type="sldNum" sz="quarter" idx="12"/>
          </p:nvPr>
        </p:nvSpPr>
        <p:spPr/>
        <p:txBody>
          <a:bodyPr/>
          <a:lstStyle/>
          <a:p>
            <a:fld id="{9DA039C4-C5F2-1743-BB7A-5D831266C61E}" type="slidenum">
              <a:rPr lang="en-US" smtClean="0"/>
              <a:t>32</a:t>
            </a:fld>
            <a:endParaRPr lang="en-US" dirty="0"/>
          </a:p>
        </p:txBody>
      </p:sp>
      <p:cxnSp>
        <p:nvCxnSpPr>
          <p:cNvPr id="5" name="Straight Connector 4">
            <a:extLst>
              <a:ext uri="{FF2B5EF4-FFF2-40B4-BE49-F238E27FC236}">
                <a16:creationId xmlns:a16="http://schemas.microsoft.com/office/drawing/2014/main" id="{F25DFA2D-4C47-4242-B3C8-84BC944AA183}"/>
              </a:ext>
            </a:extLst>
          </p:cNvPr>
          <p:cNvCxnSpPr>
            <a:cxnSpLocks/>
          </p:cNvCxnSpPr>
          <p:nvPr/>
        </p:nvCxnSpPr>
        <p:spPr>
          <a:xfrm>
            <a:off x="5662454" y="310170"/>
            <a:ext cx="3193774"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24DEC185-6B11-2B42-A27B-9FFD1678E986}"/>
              </a:ext>
            </a:extLst>
          </p:cNvPr>
          <p:cNvCxnSpPr>
            <a:cxnSpLocks/>
          </p:cNvCxnSpPr>
          <p:nvPr/>
        </p:nvCxnSpPr>
        <p:spPr>
          <a:xfrm>
            <a:off x="5662454" y="715238"/>
            <a:ext cx="2809348"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B5538973-0337-6E43-9BAA-8FFDF471F8A9}"/>
              </a:ext>
            </a:extLst>
          </p:cNvPr>
          <p:cNvCxnSpPr>
            <a:cxnSpLocks/>
          </p:cNvCxnSpPr>
          <p:nvPr/>
        </p:nvCxnSpPr>
        <p:spPr>
          <a:xfrm>
            <a:off x="5662457" y="1525372"/>
            <a:ext cx="2215581" cy="0"/>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54764E8A-83CE-EA4C-9D85-D18AE1B77FD5}"/>
              </a:ext>
            </a:extLst>
          </p:cNvPr>
          <p:cNvCxnSpPr>
            <a:cxnSpLocks/>
          </p:cNvCxnSpPr>
          <p:nvPr/>
        </p:nvCxnSpPr>
        <p:spPr>
          <a:xfrm>
            <a:off x="5662457" y="1120305"/>
            <a:ext cx="2446853"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ACA426B9-1EF6-F54B-ABC8-C2DE586BA439}"/>
              </a:ext>
            </a:extLst>
          </p:cNvPr>
          <p:cNvSpPr txBox="1"/>
          <p:nvPr/>
        </p:nvSpPr>
        <p:spPr>
          <a:xfrm>
            <a:off x="5268011" y="54717"/>
            <a:ext cx="340158" cy="461665"/>
          </a:xfrm>
          <a:prstGeom prst="rect">
            <a:avLst/>
          </a:prstGeom>
          <a:noFill/>
        </p:spPr>
        <p:txBody>
          <a:bodyPr wrap="none" rtlCol="0">
            <a:spAutoFit/>
          </a:bodyPr>
          <a:lstStyle/>
          <a:p>
            <a:r>
              <a:rPr lang="en-US" sz="2400" dirty="0"/>
              <a:t>1</a:t>
            </a:r>
          </a:p>
        </p:txBody>
      </p:sp>
      <p:sp>
        <p:nvSpPr>
          <p:cNvPr id="10" name="TextBox 9">
            <a:extLst>
              <a:ext uri="{FF2B5EF4-FFF2-40B4-BE49-F238E27FC236}">
                <a16:creationId xmlns:a16="http://schemas.microsoft.com/office/drawing/2014/main" id="{FB2F0BD7-9818-6346-83CA-5CE9A56C5B55}"/>
              </a:ext>
            </a:extLst>
          </p:cNvPr>
          <p:cNvSpPr txBox="1"/>
          <p:nvPr/>
        </p:nvSpPr>
        <p:spPr>
          <a:xfrm>
            <a:off x="5268011" y="461495"/>
            <a:ext cx="340158" cy="461665"/>
          </a:xfrm>
          <a:prstGeom prst="rect">
            <a:avLst/>
          </a:prstGeom>
          <a:noFill/>
        </p:spPr>
        <p:txBody>
          <a:bodyPr wrap="none" rtlCol="0">
            <a:spAutoFit/>
          </a:bodyPr>
          <a:lstStyle/>
          <a:p>
            <a:r>
              <a:rPr lang="en-US" sz="2400" dirty="0"/>
              <a:t>2</a:t>
            </a:r>
          </a:p>
        </p:txBody>
      </p:sp>
      <p:sp>
        <p:nvSpPr>
          <p:cNvPr id="11" name="TextBox 10">
            <a:extLst>
              <a:ext uri="{FF2B5EF4-FFF2-40B4-BE49-F238E27FC236}">
                <a16:creationId xmlns:a16="http://schemas.microsoft.com/office/drawing/2014/main" id="{0BCD4969-B719-F944-8491-EFF258F5C63F}"/>
              </a:ext>
            </a:extLst>
          </p:cNvPr>
          <p:cNvSpPr txBox="1"/>
          <p:nvPr/>
        </p:nvSpPr>
        <p:spPr>
          <a:xfrm>
            <a:off x="5268011" y="876950"/>
            <a:ext cx="340158" cy="461665"/>
          </a:xfrm>
          <a:prstGeom prst="rect">
            <a:avLst/>
          </a:prstGeom>
          <a:noFill/>
        </p:spPr>
        <p:txBody>
          <a:bodyPr wrap="none" rtlCol="0">
            <a:spAutoFit/>
          </a:bodyPr>
          <a:lstStyle/>
          <a:p>
            <a:r>
              <a:rPr lang="en-US" sz="2400" dirty="0"/>
              <a:t>3</a:t>
            </a:r>
          </a:p>
        </p:txBody>
      </p:sp>
      <p:sp>
        <p:nvSpPr>
          <p:cNvPr id="12" name="TextBox 11">
            <a:extLst>
              <a:ext uri="{FF2B5EF4-FFF2-40B4-BE49-F238E27FC236}">
                <a16:creationId xmlns:a16="http://schemas.microsoft.com/office/drawing/2014/main" id="{04E720BF-7FE1-734C-BA9C-7D31CF851E55}"/>
              </a:ext>
            </a:extLst>
          </p:cNvPr>
          <p:cNvSpPr txBox="1"/>
          <p:nvPr/>
        </p:nvSpPr>
        <p:spPr>
          <a:xfrm>
            <a:off x="5268011" y="1257951"/>
            <a:ext cx="340158" cy="461665"/>
          </a:xfrm>
          <a:prstGeom prst="rect">
            <a:avLst/>
          </a:prstGeom>
          <a:noFill/>
        </p:spPr>
        <p:txBody>
          <a:bodyPr wrap="none" rtlCol="0">
            <a:spAutoFit/>
          </a:bodyPr>
          <a:lstStyle/>
          <a:p>
            <a:r>
              <a:rPr lang="en-US" sz="2400" dirty="0"/>
              <a:t>4</a:t>
            </a:r>
          </a:p>
        </p:txBody>
      </p:sp>
      <p:cxnSp>
        <p:nvCxnSpPr>
          <p:cNvPr id="16" name="Straight Connector 15">
            <a:extLst>
              <a:ext uri="{FF2B5EF4-FFF2-40B4-BE49-F238E27FC236}">
                <a16:creationId xmlns:a16="http://schemas.microsoft.com/office/drawing/2014/main" id="{A91CF550-E157-504B-8F14-0841FDA61148}"/>
              </a:ext>
            </a:extLst>
          </p:cNvPr>
          <p:cNvCxnSpPr>
            <a:cxnSpLocks/>
          </p:cNvCxnSpPr>
          <p:nvPr/>
        </p:nvCxnSpPr>
        <p:spPr>
          <a:xfrm>
            <a:off x="5662457" y="1930439"/>
            <a:ext cx="2079445"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66F3320E-CA3F-BB4F-A1EB-F66B0C5A2A4D}"/>
              </a:ext>
            </a:extLst>
          </p:cNvPr>
          <p:cNvCxnSpPr>
            <a:cxnSpLocks/>
          </p:cNvCxnSpPr>
          <p:nvPr/>
        </p:nvCxnSpPr>
        <p:spPr>
          <a:xfrm>
            <a:off x="5662454" y="3955775"/>
            <a:ext cx="909296"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893FB510-89D0-0948-817C-B6A19616E3A9}"/>
              </a:ext>
            </a:extLst>
          </p:cNvPr>
          <p:cNvCxnSpPr>
            <a:cxnSpLocks/>
          </p:cNvCxnSpPr>
          <p:nvPr/>
        </p:nvCxnSpPr>
        <p:spPr>
          <a:xfrm>
            <a:off x="5662454" y="2335506"/>
            <a:ext cx="1901688"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46187906-D33B-1142-AB49-D11D75921592}"/>
              </a:ext>
            </a:extLst>
          </p:cNvPr>
          <p:cNvCxnSpPr>
            <a:cxnSpLocks/>
          </p:cNvCxnSpPr>
          <p:nvPr/>
        </p:nvCxnSpPr>
        <p:spPr>
          <a:xfrm>
            <a:off x="5662454" y="3550708"/>
            <a:ext cx="1417642"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4ED253D-5F25-4B45-90CF-1F3835B37C1A}"/>
              </a:ext>
            </a:extLst>
          </p:cNvPr>
          <p:cNvCxnSpPr>
            <a:cxnSpLocks/>
          </p:cNvCxnSpPr>
          <p:nvPr/>
        </p:nvCxnSpPr>
        <p:spPr>
          <a:xfrm>
            <a:off x="5662454" y="3145640"/>
            <a:ext cx="1543878"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59684EA-EA16-DB43-9E8A-981ABDD0CADE}"/>
              </a:ext>
            </a:extLst>
          </p:cNvPr>
          <p:cNvCxnSpPr>
            <a:cxnSpLocks/>
          </p:cNvCxnSpPr>
          <p:nvPr/>
        </p:nvCxnSpPr>
        <p:spPr>
          <a:xfrm>
            <a:off x="5662454" y="2740573"/>
            <a:ext cx="1785050"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1C637F86-E98D-7344-83F3-9AAA0CBBF626}"/>
              </a:ext>
            </a:extLst>
          </p:cNvPr>
          <p:cNvCxnSpPr>
            <a:cxnSpLocks/>
          </p:cNvCxnSpPr>
          <p:nvPr/>
        </p:nvCxnSpPr>
        <p:spPr>
          <a:xfrm>
            <a:off x="5662454" y="4360845"/>
            <a:ext cx="731166"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7EA1C7AC-254C-0540-BFDE-05529A98F56B}"/>
              </a:ext>
            </a:extLst>
          </p:cNvPr>
          <p:cNvSpPr txBox="1"/>
          <p:nvPr/>
        </p:nvSpPr>
        <p:spPr>
          <a:xfrm>
            <a:off x="5277909" y="1691535"/>
            <a:ext cx="340158" cy="461665"/>
          </a:xfrm>
          <a:prstGeom prst="rect">
            <a:avLst/>
          </a:prstGeom>
          <a:noFill/>
        </p:spPr>
        <p:txBody>
          <a:bodyPr wrap="none" rtlCol="0">
            <a:spAutoFit/>
          </a:bodyPr>
          <a:lstStyle/>
          <a:p>
            <a:r>
              <a:rPr lang="en-US" sz="2400" dirty="0"/>
              <a:t>5</a:t>
            </a:r>
          </a:p>
        </p:txBody>
      </p:sp>
      <p:sp>
        <p:nvSpPr>
          <p:cNvPr id="31" name="TextBox 30">
            <a:extLst>
              <a:ext uri="{FF2B5EF4-FFF2-40B4-BE49-F238E27FC236}">
                <a16:creationId xmlns:a16="http://schemas.microsoft.com/office/drawing/2014/main" id="{094F3DC4-7F5D-F24D-9D10-7EF89CC0D6FA}"/>
              </a:ext>
            </a:extLst>
          </p:cNvPr>
          <p:cNvSpPr txBox="1"/>
          <p:nvPr/>
        </p:nvSpPr>
        <p:spPr>
          <a:xfrm>
            <a:off x="5277909" y="2098313"/>
            <a:ext cx="340158" cy="461665"/>
          </a:xfrm>
          <a:prstGeom prst="rect">
            <a:avLst/>
          </a:prstGeom>
          <a:noFill/>
        </p:spPr>
        <p:txBody>
          <a:bodyPr wrap="none" rtlCol="0">
            <a:spAutoFit/>
          </a:bodyPr>
          <a:lstStyle/>
          <a:p>
            <a:r>
              <a:rPr lang="en-US" sz="2400" dirty="0"/>
              <a:t>6</a:t>
            </a:r>
          </a:p>
        </p:txBody>
      </p:sp>
      <p:sp>
        <p:nvSpPr>
          <p:cNvPr id="32" name="TextBox 31">
            <a:extLst>
              <a:ext uri="{FF2B5EF4-FFF2-40B4-BE49-F238E27FC236}">
                <a16:creationId xmlns:a16="http://schemas.microsoft.com/office/drawing/2014/main" id="{B6EB28AB-7332-0D45-9BD6-A2A61EE42240}"/>
              </a:ext>
            </a:extLst>
          </p:cNvPr>
          <p:cNvSpPr txBox="1"/>
          <p:nvPr/>
        </p:nvSpPr>
        <p:spPr>
          <a:xfrm>
            <a:off x="5277909" y="2513768"/>
            <a:ext cx="340158" cy="461665"/>
          </a:xfrm>
          <a:prstGeom prst="rect">
            <a:avLst/>
          </a:prstGeom>
          <a:noFill/>
        </p:spPr>
        <p:txBody>
          <a:bodyPr wrap="none" rtlCol="0">
            <a:spAutoFit/>
          </a:bodyPr>
          <a:lstStyle/>
          <a:p>
            <a:r>
              <a:rPr lang="en-US" sz="2400" dirty="0"/>
              <a:t>7</a:t>
            </a:r>
          </a:p>
        </p:txBody>
      </p:sp>
      <p:sp>
        <p:nvSpPr>
          <p:cNvPr id="33" name="TextBox 32">
            <a:extLst>
              <a:ext uri="{FF2B5EF4-FFF2-40B4-BE49-F238E27FC236}">
                <a16:creationId xmlns:a16="http://schemas.microsoft.com/office/drawing/2014/main" id="{730E4F96-2018-1D46-80A1-F6C12FD88E61}"/>
              </a:ext>
            </a:extLst>
          </p:cNvPr>
          <p:cNvSpPr txBox="1"/>
          <p:nvPr/>
        </p:nvSpPr>
        <p:spPr>
          <a:xfrm>
            <a:off x="5277909" y="2894769"/>
            <a:ext cx="340158" cy="461665"/>
          </a:xfrm>
          <a:prstGeom prst="rect">
            <a:avLst/>
          </a:prstGeom>
          <a:noFill/>
        </p:spPr>
        <p:txBody>
          <a:bodyPr wrap="none" rtlCol="0">
            <a:spAutoFit/>
          </a:bodyPr>
          <a:lstStyle/>
          <a:p>
            <a:r>
              <a:rPr lang="en-US" sz="2400" dirty="0"/>
              <a:t>8</a:t>
            </a:r>
          </a:p>
        </p:txBody>
      </p:sp>
      <p:sp>
        <p:nvSpPr>
          <p:cNvPr id="34" name="TextBox 33">
            <a:extLst>
              <a:ext uri="{FF2B5EF4-FFF2-40B4-BE49-F238E27FC236}">
                <a16:creationId xmlns:a16="http://schemas.microsoft.com/office/drawing/2014/main" id="{3C834C52-F2D0-EC40-A0C4-0BE19E454AC0}"/>
              </a:ext>
            </a:extLst>
          </p:cNvPr>
          <p:cNvSpPr txBox="1"/>
          <p:nvPr/>
        </p:nvSpPr>
        <p:spPr>
          <a:xfrm>
            <a:off x="5266036" y="3306570"/>
            <a:ext cx="340158" cy="461665"/>
          </a:xfrm>
          <a:prstGeom prst="rect">
            <a:avLst/>
          </a:prstGeom>
          <a:noFill/>
        </p:spPr>
        <p:txBody>
          <a:bodyPr wrap="none" rtlCol="0">
            <a:spAutoFit/>
          </a:bodyPr>
          <a:lstStyle/>
          <a:p>
            <a:r>
              <a:rPr lang="en-US" sz="2400" dirty="0"/>
              <a:t>9</a:t>
            </a:r>
          </a:p>
        </p:txBody>
      </p:sp>
      <p:sp>
        <p:nvSpPr>
          <p:cNvPr id="35" name="TextBox 34">
            <a:extLst>
              <a:ext uri="{FF2B5EF4-FFF2-40B4-BE49-F238E27FC236}">
                <a16:creationId xmlns:a16="http://schemas.microsoft.com/office/drawing/2014/main" id="{3F98FCA0-A4BC-9F49-B210-04BE78EAF5AF}"/>
              </a:ext>
            </a:extLst>
          </p:cNvPr>
          <p:cNvSpPr txBox="1"/>
          <p:nvPr/>
        </p:nvSpPr>
        <p:spPr>
          <a:xfrm>
            <a:off x="5159160" y="4117106"/>
            <a:ext cx="495649" cy="461665"/>
          </a:xfrm>
          <a:prstGeom prst="rect">
            <a:avLst/>
          </a:prstGeom>
          <a:noFill/>
        </p:spPr>
        <p:txBody>
          <a:bodyPr wrap="none" rtlCol="0">
            <a:spAutoFit/>
          </a:bodyPr>
          <a:lstStyle/>
          <a:p>
            <a:r>
              <a:rPr lang="en-US" sz="2400" dirty="0"/>
              <a:t>11</a:t>
            </a:r>
          </a:p>
        </p:txBody>
      </p:sp>
      <p:sp>
        <p:nvSpPr>
          <p:cNvPr id="36" name="TextBox 35">
            <a:extLst>
              <a:ext uri="{FF2B5EF4-FFF2-40B4-BE49-F238E27FC236}">
                <a16:creationId xmlns:a16="http://schemas.microsoft.com/office/drawing/2014/main" id="{29A2D78D-B27A-6344-9AEA-1EF28E5D4A4A}"/>
              </a:ext>
            </a:extLst>
          </p:cNvPr>
          <p:cNvSpPr txBox="1"/>
          <p:nvPr/>
        </p:nvSpPr>
        <p:spPr>
          <a:xfrm>
            <a:off x="5123536" y="3701290"/>
            <a:ext cx="495649" cy="461665"/>
          </a:xfrm>
          <a:prstGeom prst="rect">
            <a:avLst/>
          </a:prstGeom>
          <a:noFill/>
        </p:spPr>
        <p:txBody>
          <a:bodyPr wrap="none" rtlCol="0">
            <a:spAutoFit/>
          </a:bodyPr>
          <a:lstStyle/>
          <a:p>
            <a:r>
              <a:rPr lang="en-US" sz="2400" dirty="0"/>
              <a:t>10</a:t>
            </a:r>
          </a:p>
        </p:txBody>
      </p:sp>
      <p:sp>
        <p:nvSpPr>
          <p:cNvPr id="38" name="TextBox 37">
            <a:extLst>
              <a:ext uri="{FF2B5EF4-FFF2-40B4-BE49-F238E27FC236}">
                <a16:creationId xmlns:a16="http://schemas.microsoft.com/office/drawing/2014/main" id="{60823E7C-3DA8-BF44-B5D0-BA7B7A43E029}"/>
              </a:ext>
            </a:extLst>
          </p:cNvPr>
          <p:cNvSpPr txBox="1"/>
          <p:nvPr/>
        </p:nvSpPr>
        <p:spPr>
          <a:xfrm>
            <a:off x="5476949" y="4512753"/>
            <a:ext cx="2505558" cy="461665"/>
          </a:xfrm>
          <a:prstGeom prst="rect">
            <a:avLst/>
          </a:prstGeom>
          <a:noFill/>
        </p:spPr>
        <p:txBody>
          <a:bodyPr wrap="none" rtlCol="0">
            <a:spAutoFit/>
          </a:bodyPr>
          <a:lstStyle/>
          <a:p>
            <a:r>
              <a:rPr lang="en-US" sz="2400" dirty="0"/>
              <a:t>T=total length (bp)</a:t>
            </a:r>
          </a:p>
        </p:txBody>
      </p:sp>
      <p:sp>
        <p:nvSpPr>
          <p:cNvPr id="39" name="TextBox 38">
            <a:extLst>
              <a:ext uri="{FF2B5EF4-FFF2-40B4-BE49-F238E27FC236}">
                <a16:creationId xmlns:a16="http://schemas.microsoft.com/office/drawing/2014/main" id="{0CBA7045-67E6-3D44-B937-BE2B5F688E1D}"/>
              </a:ext>
            </a:extLst>
          </p:cNvPr>
          <p:cNvSpPr txBox="1"/>
          <p:nvPr/>
        </p:nvSpPr>
        <p:spPr>
          <a:xfrm>
            <a:off x="5566672" y="1515629"/>
            <a:ext cx="2727093" cy="400110"/>
          </a:xfrm>
          <a:prstGeom prst="rect">
            <a:avLst/>
          </a:prstGeom>
          <a:noFill/>
        </p:spPr>
        <p:txBody>
          <a:bodyPr wrap="none" rtlCol="0">
            <a:spAutoFit/>
          </a:bodyPr>
          <a:lstStyle/>
          <a:p>
            <a:r>
              <a:rPr lang="en-US" sz="2000" dirty="0"/>
              <a:t>Total length of 1-4 &gt;=T/2</a:t>
            </a:r>
          </a:p>
        </p:txBody>
      </p:sp>
    </p:spTree>
    <p:extLst>
      <p:ext uri="{BB962C8B-B14F-4D97-AF65-F5344CB8AC3E}">
        <p14:creationId xmlns:p14="http://schemas.microsoft.com/office/powerpoint/2010/main" val="41890806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80"/>
            <a:ext cx="4315968" cy="579740"/>
          </a:xfrm>
        </p:spPr>
        <p:txBody>
          <a:bodyPr>
            <a:normAutofit/>
          </a:bodyPr>
          <a:lstStyle/>
          <a:p>
            <a:r>
              <a:rPr lang="en-US" sz="3200" dirty="0"/>
              <a:t>Assembly statistics – L50</a:t>
            </a:r>
          </a:p>
        </p:txBody>
      </p:sp>
      <p:sp>
        <p:nvSpPr>
          <p:cNvPr id="4" name="Content Placeholder 3"/>
          <p:cNvSpPr>
            <a:spLocks noGrp="1"/>
          </p:cNvSpPr>
          <p:nvPr>
            <p:ph idx="1"/>
          </p:nvPr>
        </p:nvSpPr>
        <p:spPr>
          <a:xfrm>
            <a:off x="294057" y="1016994"/>
            <a:ext cx="4756498" cy="2599678"/>
          </a:xfrm>
        </p:spPr>
        <p:txBody>
          <a:bodyPr>
            <a:noAutofit/>
          </a:bodyPr>
          <a:lstStyle/>
          <a:p>
            <a:r>
              <a:rPr lang="en-US" sz="2800" dirty="0"/>
              <a:t>L50: The smallest number of contigs accounting for more than half of the assembly space.</a:t>
            </a:r>
          </a:p>
        </p:txBody>
      </p:sp>
      <p:sp>
        <p:nvSpPr>
          <p:cNvPr id="3" name="Slide Number Placeholder 2"/>
          <p:cNvSpPr>
            <a:spLocks noGrp="1"/>
          </p:cNvSpPr>
          <p:nvPr>
            <p:ph type="sldNum" sz="quarter" idx="12"/>
          </p:nvPr>
        </p:nvSpPr>
        <p:spPr/>
        <p:txBody>
          <a:bodyPr/>
          <a:lstStyle/>
          <a:p>
            <a:fld id="{9DA039C4-C5F2-1743-BB7A-5D831266C61E}" type="slidenum">
              <a:rPr lang="en-US" smtClean="0"/>
              <a:t>33</a:t>
            </a:fld>
            <a:endParaRPr lang="en-US"/>
          </a:p>
        </p:txBody>
      </p:sp>
      <p:cxnSp>
        <p:nvCxnSpPr>
          <p:cNvPr id="5" name="Straight Connector 4">
            <a:extLst>
              <a:ext uri="{FF2B5EF4-FFF2-40B4-BE49-F238E27FC236}">
                <a16:creationId xmlns:a16="http://schemas.microsoft.com/office/drawing/2014/main" id="{FE5301C3-0204-A241-8428-01144550A3C5}"/>
              </a:ext>
            </a:extLst>
          </p:cNvPr>
          <p:cNvCxnSpPr>
            <a:cxnSpLocks/>
          </p:cNvCxnSpPr>
          <p:nvPr/>
        </p:nvCxnSpPr>
        <p:spPr>
          <a:xfrm>
            <a:off x="5699030" y="376133"/>
            <a:ext cx="3193774"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AFCA97FB-611E-BB4E-88C5-8981A35E794A}"/>
              </a:ext>
            </a:extLst>
          </p:cNvPr>
          <p:cNvCxnSpPr>
            <a:cxnSpLocks/>
          </p:cNvCxnSpPr>
          <p:nvPr/>
        </p:nvCxnSpPr>
        <p:spPr>
          <a:xfrm>
            <a:off x="5699030" y="781201"/>
            <a:ext cx="2809348"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C60E04C0-C0C7-3343-97B4-ED113B8443DF}"/>
              </a:ext>
            </a:extLst>
          </p:cNvPr>
          <p:cNvCxnSpPr>
            <a:cxnSpLocks/>
          </p:cNvCxnSpPr>
          <p:nvPr/>
        </p:nvCxnSpPr>
        <p:spPr>
          <a:xfrm>
            <a:off x="5699033" y="1591335"/>
            <a:ext cx="2215581" cy="0"/>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79315EB5-0A61-884A-9F74-0DEDB1204E16}"/>
              </a:ext>
            </a:extLst>
          </p:cNvPr>
          <p:cNvCxnSpPr>
            <a:cxnSpLocks/>
          </p:cNvCxnSpPr>
          <p:nvPr/>
        </p:nvCxnSpPr>
        <p:spPr>
          <a:xfrm>
            <a:off x="5699033" y="1186268"/>
            <a:ext cx="2446853"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DFCFB50B-7F8A-B040-BB7C-D003121D34A0}"/>
              </a:ext>
            </a:extLst>
          </p:cNvPr>
          <p:cNvSpPr txBox="1"/>
          <p:nvPr/>
        </p:nvSpPr>
        <p:spPr>
          <a:xfrm>
            <a:off x="5277155" y="102392"/>
            <a:ext cx="340158" cy="461665"/>
          </a:xfrm>
          <a:prstGeom prst="rect">
            <a:avLst/>
          </a:prstGeom>
          <a:noFill/>
        </p:spPr>
        <p:txBody>
          <a:bodyPr wrap="none" rtlCol="0">
            <a:spAutoFit/>
          </a:bodyPr>
          <a:lstStyle/>
          <a:p>
            <a:r>
              <a:rPr lang="en-US" sz="2400" dirty="0"/>
              <a:t>1</a:t>
            </a:r>
          </a:p>
        </p:txBody>
      </p:sp>
      <p:sp>
        <p:nvSpPr>
          <p:cNvPr id="10" name="TextBox 9">
            <a:extLst>
              <a:ext uri="{FF2B5EF4-FFF2-40B4-BE49-F238E27FC236}">
                <a16:creationId xmlns:a16="http://schemas.microsoft.com/office/drawing/2014/main" id="{E99C4C16-21A5-1A4E-BCA4-C6BCFF86E6F3}"/>
              </a:ext>
            </a:extLst>
          </p:cNvPr>
          <p:cNvSpPr txBox="1"/>
          <p:nvPr/>
        </p:nvSpPr>
        <p:spPr>
          <a:xfrm>
            <a:off x="5277155" y="509170"/>
            <a:ext cx="340158" cy="461665"/>
          </a:xfrm>
          <a:prstGeom prst="rect">
            <a:avLst/>
          </a:prstGeom>
          <a:noFill/>
        </p:spPr>
        <p:txBody>
          <a:bodyPr wrap="none" rtlCol="0">
            <a:spAutoFit/>
          </a:bodyPr>
          <a:lstStyle/>
          <a:p>
            <a:r>
              <a:rPr lang="en-US" sz="2400" dirty="0"/>
              <a:t>2</a:t>
            </a:r>
          </a:p>
        </p:txBody>
      </p:sp>
      <p:sp>
        <p:nvSpPr>
          <p:cNvPr id="11" name="TextBox 10">
            <a:extLst>
              <a:ext uri="{FF2B5EF4-FFF2-40B4-BE49-F238E27FC236}">
                <a16:creationId xmlns:a16="http://schemas.microsoft.com/office/drawing/2014/main" id="{7D6C7504-02F4-5846-AC26-ED4087915339}"/>
              </a:ext>
            </a:extLst>
          </p:cNvPr>
          <p:cNvSpPr txBox="1"/>
          <p:nvPr/>
        </p:nvSpPr>
        <p:spPr>
          <a:xfrm>
            <a:off x="5277155" y="924625"/>
            <a:ext cx="340158" cy="461665"/>
          </a:xfrm>
          <a:prstGeom prst="rect">
            <a:avLst/>
          </a:prstGeom>
          <a:noFill/>
        </p:spPr>
        <p:txBody>
          <a:bodyPr wrap="none" rtlCol="0">
            <a:spAutoFit/>
          </a:bodyPr>
          <a:lstStyle/>
          <a:p>
            <a:r>
              <a:rPr lang="en-US" sz="2400" dirty="0"/>
              <a:t>3</a:t>
            </a:r>
          </a:p>
        </p:txBody>
      </p:sp>
      <p:sp>
        <p:nvSpPr>
          <p:cNvPr id="12" name="TextBox 11">
            <a:extLst>
              <a:ext uri="{FF2B5EF4-FFF2-40B4-BE49-F238E27FC236}">
                <a16:creationId xmlns:a16="http://schemas.microsoft.com/office/drawing/2014/main" id="{7BD3C961-B088-AC44-95FD-72F9BE7DFDDF}"/>
              </a:ext>
            </a:extLst>
          </p:cNvPr>
          <p:cNvSpPr txBox="1"/>
          <p:nvPr/>
        </p:nvSpPr>
        <p:spPr>
          <a:xfrm>
            <a:off x="5277155" y="1305626"/>
            <a:ext cx="340158" cy="461665"/>
          </a:xfrm>
          <a:prstGeom prst="rect">
            <a:avLst/>
          </a:prstGeom>
          <a:noFill/>
        </p:spPr>
        <p:txBody>
          <a:bodyPr wrap="none" rtlCol="0">
            <a:spAutoFit/>
          </a:bodyPr>
          <a:lstStyle/>
          <a:p>
            <a:r>
              <a:rPr lang="en-US" sz="2400" dirty="0"/>
              <a:t>4</a:t>
            </a:r>
          </a:p>
        </p:txBody>
      </p:sp>
      <p:cxnSp>
        <p:nvCxnSpPr>
          <p:cNvPr id="13" name="Straight Connector 12">
            <a:extLst>
              <a:ext uri="{FF2B5EF4-FFF2-40B4-BE49-F238E27FC236}">
                <a16:creationId xmlns:a16="http://schemas.microsoft.com/office/drawing/2014/main" id="{DB520891-3ACE-B04C-BF6D-A8264D733015}"/>
              </a:ext>
            </a:extLst>
          </p:cNvPr>
          <p:cNvCxnSpPr>
            <a:cxnSpLocks/>
          </p:cNvCxnSpPr>
          <p:nvPr/>
        </p:nvCxnSpPr>
        <p:spPr>
          <a:xfrm>
            <a:off x="5699033" y="1996402"/>
            <a:ext cx="2079445"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95B5962D-8A81-9045-BB92-372D02BA142E}"/>
              </a:ext>
            </a:extLst>
          </p:cNvPr>
          <p:cNvCxnSpPr>
            <a:cxnSpLocks/>
          </p:cNvCxnSpPr>
          <p:nvPr/>
        </p:nvCxnSpPr>
        <p:spPr>
          <a:xfrm>
            <a:off x="5699030" y="4021738"/>
            <a:ext cx="909296"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12806F6D-0B5B-DE41-B723-E6536A2E33FE}"/>
              </a:ext>
            </a:extLst>
          </p:cNvPr>
          <p:cNvCxnSpPr>
            <a:cxnSpLocks/>
          </p:cNvCxnSpPr>
          <p:nvPr/>
        </p:nvCxnSpPr>
        <p:spPr>
          <a:xfrm>
            <a:off x="5699030" y="2401469"/>
            <a:ext cx="1901688"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51B9BAF3-E870-6B49-875C-ACAF13710F15}"/>
              </a:ext>
            </a:extLst>
          </p:cNvPr>
          <p:cNvCxnSpPr>
            <a:cxnSpLocks/>
          </p:cNvCxnSpPr>
          <p:nvPr/>
        </p:nvCxnSpPr>
        <p:spPr>
          <a:xfrm>
            <a:off x="5699030" y="3616671"/>
            <a:ext cx="1417642"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CCD59B7B-513E-7F41-B716-E658C1D01418}"/>
              </a:ext>
            </a:extLst>
          </p:cNvPr>
          <p:cNvCxnSpPr>
            <a:cxnSpLocks/>
          </p:cNvCxnSpPr>
          <p:nvPr/>
        </p:nvCxnSpPr>
        <p:spPr>
          <a:xfrm>
            <a:off x="5699030" y="3211603"/>
            <a:ext cx="1543878"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F359F618-617C-874B-AD33-71B863600EE4}"/>
              </a:ext>
            </a:extLst>
          </p:cNvPr>
          <p:cNvCxnSpPr>
            <a:cxnSpLocks/>
          </p:cNvCxnSpPr>
          <p:nvPr/>
        </p:nvCxnSpPr>
        <p:spPr>
          <a:xfrm>
            <a:off x="5699030" y="2806536"/>
            <a:ext cx="1785050"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C6837CA-ED48-8F47-8DB2-54D14EC1E92E}"/>
              </a:ext>
            </a:extLst>
          </p:cNvPr>
          <p:cNvCxnSpPr>
            <a:cxnSpLocks/>
          </p:cNvCxnSpPr>
          <p:nvPr/>
        </p:nvCxnSpPr>
        <p:spPr>
          <a:xfrm>
            <a:off x="5699030" y="4426808"/>
            <a:ext cx="731166"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5F53DA6A-9DEB-884E-BB0D-BE36380C6FDF}"/>
              </a:ext>
            </a:extLst>
          </p:cNvPr>
          <p:cNvSpPr txBox="1"/>
          <p:nvPr/>
        </p:nvSpPr>
        <p:spPr>
          <a:xfrm>
            <a:off x="5287053" y="1739210"/>
            <a:ext cx="340158" cy="461665"/>
          </a:xfrm>
          <a:prstGeom prst="rect">
            <a:avLst/>
          </a:prstGeom>
          <a:noFill/>
        </p:spPr>
        <p:txBody>
          <a:bodyPr wrap="none" rtlCol="0">
            <a:spAutoFit/>
          </a:bodyPr>
          <a:lstStyle/>
          <a:p>
            <a:r>
              <a:rPr lang="en-US" sz="2400" dirty="0"/>
              <a:t>5</a:t>
            </a:r>
          </a:p>
        </p:txBody>
      </p:sp>
      <p:sp>
        <p:nvSpPr>
          <p:cNvPr id="21" name="TextBox 20">
            <a:extLst>
              <a:ext uri="{FF2B5EF4-FFF2-40B4-BE49-F238E27FC236}">
                <a16:creationId xmlns:a16="http://schemas.microsoft.com/office/drawing/2014/main" id="{F2845AEB-8DED-F648-8B67-2809792BB971}"/>
              </a:ext>
            </a:extLst>
          </p:cNvPr>
          <p:cNvSpPr txBox="1"/>
          <p:nvPr/>
        </p:nvSpPr>
        <p:spPr>
          <a:xfrm>
            <a:off x="5287053" y="2145988"/>
            <a:ext cx="340158" cy="461665"/>
          </a:xfrm>
          <a:prstGeom prst="rect">
            <a:avLst/>
          </a:prstGeom>
          <a:noFill/>
        </p:spPr>
        <p:txBody>
          <a:bodyPr wrap="none" rtlCol="0">
            <a:spAutoFit/>
          </a:bodyPr>
          <a:lstStyle/>
          <a:p>
            <a:r>
              <a:rPr lang="en-US" sz="2400" dirty="0"/>
              <a:t>6</a:t>
            </a:r>
          </a:p>
        </p:txBody>
      </p:sp>
      <p:sp>
        <p:nvSpPr>
          <p:cNvPr id="22" name="TextBox 21">
            <a:extLst>
              <a:ext uri="{FF2B5EF4-FFF2-40B4-BE49-F238E27FC236}">
                <a16:creationId xmlns:a16="http://schemas.microsoft.com/office/drawing/2014/main" id="{436DF160-5B40-F74F-BA42-6384A2313878}"/>
              </a:ext>
            </a:extLst>
          </p:cNvPr>
          <p:cNvSpPr txBox="1"/>
          <p:nvPr/>
        </p:nvSpPr>
        <p:spPr>
          <a:xfrm>
            <a:off x="5287053" y="2561443"/>
            <a:ext cx="340158" cy="461665"/>
          </a:xfrm>
          <a:prstGeom prst="rect">
            <a:avLst/>
          </a:prstGeom>
          <a:noFill/>
        </p:spPr>
        <p:txBody>
          <a:bodyPr wrap="none" rtlCol="0">
            <a:spAutoFit/>
          </a:bodyPr>
          <a:lstStyle/>
          <a:p>
            <a:r>
              <a:rPr lang="en-US" sz="2400" dirty="0"/>
              <a:t>7</a:t>
            </a:r>
          </a:p>
        </p:txBody>
      </p:sp>
      <p:sp>
        <p:nvSpPr>
          <p:cNvPr id="23" name="TextBox 22">
            <a:extLst>
              <a:ext uri="{FF2B5EF4-FFF2-40B4-BE49-F238E27FC236}">
                <a16:creationId xmlns:a16="http://schemas.microsoft.com/office/drawing/2014/main" id="{7F5C0509-1E0C-FB4D-9D7F-EE72A42D62A6}"/>
              </a:ext>
            </a:extLst>
          </p:cNvPr>
          <p:cNvSpPr txBox="1"/>
          <p:nvPr/>
        </p:nvSpPr>
        <p:spPr>
          <a:xfrm>
            <a:off x="5287053" y="2942444"/>
            <a:ext cx="340158" cy="461665"/>
          </a:xfrm>
          <a:prstGeom prst="rect">
            <a:avLst/>
          </a:prstGeom>
          <a:noFill/>
        </p:spPr>
        <p:txBody>
          <a:bodyPr wrap="none" rtlCol="0">
            <a:spAutoFit/>
          </a:bodyPr>
          <a:lstStyle/>
          <a:p>
            <a:r>
              <a:rPr lang="en-US" sz="2400" dirty="0"/>
              <a:t>8</a:t>
            </a:r>
          </a:p>
        </p:txBody>
      </p:sp>
      <p:sp>
        <p:nvSpPr>
          <p:cNvPr id="24" name="TextBox 23">
            <a:extLst>
              <a:ext uri="{FF2B5EF4-FFF2-40B4-BE49-F238E27FC236}">
                <a16:creationId xmlns:a16="http://schemas.microsoft.com/office/drawing/2014/main" id="{125ECC4A-2D76-3C4B-AF50-616960F11551}"/>
              </a:ext>
            </a:extLst>
          </p:cNvPr>
          <p:cNvSpPr txBox="1"/>
          <p:nvPr/>
        </p:nvSpPr>
        <p:spPr>
          <a:xfrm>
            <a:off x="5275180" y="3354245"/>
            <a:ext cx="340158" cy="461665"/>
          </a:xfrm>
          <a:prstGeom prst="rect">
            <a:avLst/>
          </a:prstGeom>
          <a:noFill/>
        </p:spPr>
        <p:txBody>
          <a:bodyPr wrap="none" rtlCol="0">
            <a:spAutoFit/>
          </a:bodyPr>
          <a:lstStyle/>
          <a:p>
            <a:r>
              <a:rPr lang="en-US" sz="2400" dirty="0"/>
              <a:t>9</a:t>
            </a:r>
          </a:p>
        </p:txBody>
      </p:sp>
      <p:sp>
        <p:nvSpPr>
          <p:cNvPr id="25" name="TextBox 24">
            <a:extLst>
              <a:ext uri="{FF2B5EF4-FFF2-40B4-BE49-F238E27FC236}">
                <a16:creationId xmlns:a16="http://schemas.microsoft.com/office/drawing/2014/main" id="{2177F607-41C9-F748-A7E6-2DE602168EC0}"/>
              </a:ext>
            </a:extLst>
          </p:cNvPr>
          <p:cNvSpPr txBox="1"/>
          <p:nvPr/>
        </p:nvSpPr>
        <p:spPr>
          <a:xfrm>
            <a:off x="5168304" y="4164781"/>
            <a:ext cx="495649" cy="461665"/>
          </a:xfrm>
          <a:prstGeom prst="rect">
            <a:avLst/>
          </a:prstGeom>
          <a:noFill/>
        </p:spPr>
        <p:txBody>
          <a:bodyPr wrap="none" rtlCol="0">
            <a:spAutoFit/>
          </a:bodyPr>
          <a:lstStyle/>
          <a:p>
            <a:r>
              <a:rPr lang="en-US" sz="2400" dirty="0"/>
              <a:t>11</a:t>
            </a:r>
          </a:p>
        </p:txBody>
      </p:sp>
      <p:sp>
        <p:nvSpPr>
          <p:cNvPr id="26" name="TextBox 25">
            <a:extLst>
              <a:ext uri="{FF2B5EF4-FFF2-40B4-BE49-F238E27FC236}">
                <a16:creationId xmlns:a16="http://schemas.microsoft.com/office/drawing/2014/main" id="{990E2A61-27B2-EE40-BA4F-646C9EBCCDED}"/>
              </a:ext>
            </a:extLst>
          </p:cNvPr>
          <p:cNvSpPr txBox="1"/>
          <p:nvPr/>
        </p:nvSpPr>
        <p:spPr>
          <a:xfrm>
            <a:off x="5132680" y="3748965"/>
            <a:ext cx="495649" cy="461665"/>
          </a:xfrm>
          <a:prstGeom prst="rect">
            <a:avLst/>
          </a:prstGeom>
          <a:noFill/>
        </p:spPr>
        <p:txBody>
          <a:bodyPr wrap="none" rtlCol="0">
            <a:spAutoFit/>
          </a:bodyPr>
          <a:lstStyle/>
          <a:p>
            <a:r>
              <a:rPr lang="en-US" sz="2400" dirty="0"/>
              <a:t>10</a:t>
            </a:r>
          </a:p>
        </p:txBody>
      </p:sp>
      <p:sp>
        <p:nvSpPr>
          <p:cNvPr id="27" name="TextBox 26">
            <a:extLst>
              <a:ext uri="{FF2B5EF4-FFF2-40B4-BE49-F238E27FC236}">
                <a16:creationId xmlns:a16="http://schemas.microsoft.com/office/drawing/2014/main" id="{1F612D6A-C45C-2F48-812A-2B4DE6801DD6}"/>
              </a:ext>
            </a:extLst>
          </p:cNvPr>
          <p:cNvSpPr txBox="1"/>
          <p:nvPr/>
        </p:nvSpPr>
        <p:spPr>
          <a:xfrm>
            <a:off x="5513525" y="4578716"/>
            <a:ext cx="2505558" cy="461665"/>
          </a:xfrm>
          <a:prstGeom prst="rect">
            <a:avLst/>
          </a:prstGeom>
          <a:noFill/>
        </p:spPr>
        <p:txBody>
          <a:bodyPr wrap="none" rtlCol="0">
            <a:spAutoFit/>
          </a:bodyPr>
          <a:lstStyle/>
          <a:p>
            <a:r>
              <a:rPr lang="en-US" sz="2400" dirty="0"/>
              <a:t>T=total length (bp)</a:t>
            </a:r>
          </a:p>
        </p:txBody>
      </p:sp>
      <p:sp>
        <p:nvSpPr>
          <p:cNvPr id="29" name="TextBox 28">
            <a:extLst>
              <a:ext uri="{FF2B5EF4-FFF2-40B4-BE49-F238E27FC236}">
                <a16:creationId xmlns:a16="http://schemas.microsoft.com/office/drawing/2014/main" id="{2AACFCCC-7035-DB4D-9D49-D0BF1F992629}"/>
              </a:ext>
            </a:extLst>
          </p:cNvPr>
          <p:cNvSpPr txBox="1"/>
          <p:nvPr/>
        </p:nvSpPr>
        <p:spPr>
          <a:xfrm>
            <a:off x="7956110" y="1305626"/>
            <a:ext cx="1063112" cy="523220"/>
          </a:xfrm>
          <a:prstGeom prst="rect">
            <a:avLst/>
          </a:prstGeom>
          <a:noFill/>
        </p:spPr>
        <p:txBody>
          <a:bodyPr wrap="none" rtlCol="0">
            <a:spAutoFit/>
          </a:bodyPr>
          <a:lstStyle/>
          <a:p>
            <a:r>
              <a:rPr lang="en-US" sz="2800" dirty="0">
                <a:solidFill>
                  <a:srgbClr val="FF0000"/>
                </a:solidFill>
              </a:rPr>
              <a:t>L50=4</a:t>
            </a:r>
          </a:p>
        </p:txBody>
      </p:sp>
    </p:spTree>
    <p:extLst>
      <p:ext uri="{BB962C8B-B14F-4D97-AF65-F5344CB8AC3E}">
        <p14:creationId xmlns:p14="http://schemas.microsoft.com/office/powerpoint/2010/main" val="1876258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671" y="190612"/>
            <a:ext cx="4480857" cy="579740"/>
          </a:xfrm>
        </p:spPr>
        <p:txBody>
          <a:bodyPr>
            <a:normAutofit fontScale="90000"/>
          </a:bodyPr>
          <a:lstStyle/>
          <a:p>
            <a:r>
              <a:rPr lang="en-US" sz="3200" dirty="0"/>
              <a:t>An example to determine N50</a:t>
            </a:r>
          </a:p>
        </p:txBody>
      </p:sp>
      <p:sp>
        <p:nvSpPr>
          <p:cNvPr id="4" name="Content Placeholder 3"/>
          <p:cNvSpPr>
            <a:spLocks noGrp="1"/>
          </p:cNvSpPr>
          <p:nvPr>
            <p:ph idx="1"/>
          </p:nvPr>
        </p:nvSpPr>
        <p:spPr>
          <a:xfrm>
            <a:off x="135671" y="1152331"/>
            <a:ext cx="3773723" cy="671851"/>
          </a:xfrm>
        </p:spPr>
        <p:txBody>
          <a:bodyPr>
            <a:noAutofit/>
          </a:bodyPr>
          <a:lstStyle/>
          <a:p>
            <a:pPr marL="0" indent="0">
              <a:buNone/>
            </a:pPr>
            <a:r>
              <a:rPr lang="en-US" sz="3200" dirty="0"/>
              <a:t>assembly: 20 </a:t>
            </a:r>
            <a:r>
              <a:rPr lang="en-US" sz="3200" dirty="0" err="1"/>
              <a:t>contigs</a:t>
            </a:r>
            <a:endParaRPr lang="en-US" sz="3200" dirty="0"/>
          </a:p>
        </p:txBody>
      </p:sp>
      <p:sp>
        <p:nvSpPr>
          <p:cNvPr id="6" name="TextBox 5"/>
          <p:cNvSpPr txBox="1"/>
          <p:nvPr/>
        </p:nvSpPr>
        <p:spPr>
          <a:xfrm>
            <a:off x="139049" y="2000081"/>
            <a:ext cx="2174826" cy="754630"/>
          </a:xfrm>
          <a:prstGeom prst="rect">
            <a:avLst/>
          </a:prstGeom>
          <a:noFill/>
        </p:spPr>
        <p:txBody>
          <a:bodyPr wrap="none" rtlCol="0">
            <a:spAutoFit/>
          </a:bodyPr>
          <a:lstStyle/>
          <a:p>
            <a:pPr>
              <a:lnSpc>
                <a:spcPct val="150000"/>
              </a:lnSpc>
            </a:pPr>
            <a:r>
              <a:rPr lang="en-US" sz="3200" dirty="0" err="1"/>
              <a:t>contig</a:t>
            </a:r>
            <a:r>
              <a:rPr lang="en-US" sz="3200" dirty="0"/>
              <a:t> N50?</a:t>
            </a:r>
          </a:p>
        </p:txBody>
      </p:sp>
      <p:graphicFrame>
        <p:nvGraphicFramePr>
          <p:cNvPr id="7" name="Table 6"/>
          <p:cNvGraphicFramePr>
            <a:graphicFrameLocks noGrp="1"/>
          </p:cNvGraphicFramePr>
          <p:nvPr>
            <p:extLst>
              <p:ext uri="{D42A27DB-BD31-4B8C-83A1-F6EECF244321}">
                <p14:modId xmlns:p14="http://schemas.microsoft.com/office/powerpoint/2010/main" val="136756899"/>
              </p:ext>
            </p:extLst>
          </p:nvPr>
        </p:nvGraphicFramePr>
        <p:xfrm>
          <a:off x="4525264" y="61566"/>
          <a:ext cx="1854200" cy="4978098"/>
        </p:xfrm>
        <a:graphic>
          <a:graphicData uri="http://schemas.openxmlformats.org/drawingml/2006/table">
            <a:tbl>
              <a:tblPr/>
              <a:tblGrid>
                <a:gridCol w="825500">
                  <a:extLst>
                    <a:ext uri="{9D8B030D-6E8A-4147-A177-3AD203B41FA5}">
                      <a16:colId xmlns:a16="http://schemas.microsoft.com/office/drawing/2014/main" val="20000"/>
                    </a:ext>
                  </a:extLst>
                </a:gridCol>
                <a:gridCol w="1028700">
                  <a:extLst>
                    <a:ext uri="{9D8B030D-6E8A-4147-A177-3AD203B41FA5}">
                      <a16:colId xmlns:a16="http://schemas.microsoft.com/office/drawing/2014/main" val="20001"/>
                    </a:ext>
                  </a:extLst>
                </a:gridCol>
              </a:tblGrid>
              <a:tr h="213389">
                <a:tc>
                  <a:txBody>
                    <a:bodyPr/>
                    <a:lstStyle/>
                    <a:p>
                      <a:pPr algn="ctr" fontAlgn="b"/>
                      <a:r>
                        <a:rPr lang="en-US" sz="1400" b="0" i="0" u="none" strike="noStrike">
                          <a:solidFill>
                            <a:srgbClr val="000000"/>
                          </a:solidFill>
                          <a:effectLst/>
                          <a:latin typeface="Calibri"/>
                        </a:rPr>
                        <a:t>ctg_ID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ctg_size (kbp)</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13389">
                <a:tc>
                  <a:txBody>
                    <a:bodyPr/>
                    <a:lstStyle/>
                    <a:p>
                      <a:pPr algn="ctr" fontAlgn="b"/>
                      <a:r>
                        <a:rPr lang="en-US" sz="1400" b="0" i="0" u="none" strike="noStrike" dirty="0">
                          <a:solidFill>
                            <a:srgbClr val="000000"/>
                          </a:solidFill>
                          <a:effectLst/>
                          <a:latin typeface="Calibri"/>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615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13389">
                <a:tc>
                  <a:txBody>
                    <a:bodyPr/>
                    <a:lstStyle/>
                    <a:p>
                      <a:pPr algn="ctr" fontAlgn="b"/>
                      <a:r>
                        <a:rPr lang="en-US" sz="1400" b="0" i="0" u="none" strike="noStrike">
                          <a:solidFill>
                            <a:srgbClr val="000000"/>
                          </a:solidFill>
                          <a:effectLst/>
                          <a:latin typeface="Calibri"/>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515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13389">
                <a:tc>
                  <a:txBody>
                    <a:bodyPr/>
                    <a:lstStyle/>
                    <a:p>
                      <a:pPr algn="ctr" fontAlgn="b"/>
                      <a:r>
                        <a:rPr lang="en-US" sz="1400" b="0" i="0" u="none" strike="noStrike">
                          <a:solidFill>
                            <a:srgbClr val="000000"/>
                          </a:solidFill>
                          <a:effectLst/>
                          <a:latin typeface="Calibri"/>
                        </a:rPr>
                        <a:t>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512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13389">
                <a:tc>
                  <a:txBody>
                    <a:bodyPr/>
                    <a:lstStyle/>
                    <a:p>
                      <a:pPr algn="ctr" fontAlgn="b"/>
                      <a:r>
                        <a:rPr lang="en-US" sz="1400" b="0" i="0" u="none" strike="noStrike">
                          <a:solidFill>
                            <a:srgbClr val="000000"/>
                          </a:solidFill>
                          <a:effectLst/>
                          <a:latin typeface="Calibri"/>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450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13389">
                <a:tc>
                  <a:txBody>
                    <a:bodyPr/>
                    <a:lstStyle/>
                    <a:p>
                      <a:pPr algn="ctr" fontAlgn="b"/>
                      <a:r>
                        <a:rPr lang="en-US" sz="1400" b="0" i="0" u="none" strike="noStrike">
                          <a:solidFill>
                            <a:srgbClr val="000000"/>
                          </a:solidFill>
                          <a:effectLst/>
                          <a:latin typeface="Calibri"/>
                        </a:rPr>
                        <a:t>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chemeClr val="tx1"/>
                          </a:solidFill>
                          <a:effectLst/>
                          <a:latin typeface="Calibri"/>
                        </a:rPr>
                        <a:t>360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13389">
                <a:tc>
                  <a:txBody>
                    <a:bodyPr/>
                    <a:lstStyle/>
                    <a:p>
                      <a:pPr algn="ctr" fontAlgn="b"/>
                      <a:r>
                        <a:rPr lang="en-US" sz="1400" b="0" i="0" u="none" strike="noStrike">
                          <a:solidFill>
                            <a:srgbClr val="000000"/>
                          </a:solidFill>
                          <a:effectLst/>
                          <a:latin typeface="Calibri"/>
                        </a:rPr>
                        <a:t>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chemeClr val="tx1"/>
                          </a:solidFill>
                          <a:effectLst/>
                          <a:latin typeface="Calibri"/>
                        </a:rPr>
                        <a:t>356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13389">
                <a:tc>
                  <a:txBody>
                    <a:bodyPr/>
                    <a:lstStyle/>
                    <a:p>
                      <a:pPr algn="ctr" fontAlgn="b"/>
                      <a:r>
                        <a:rPr lang="en-US" sz="1400" b="0" i="0" u="none" strike="noStrike">
                          <a:solidFill>
                            <a:srgbClr val="000000"/>
                          </a:solidFill>
                          <a:effectLst/>
                          <a:latin typeface="Calibri"/>
                        </a:rPr>
                        <a:t>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310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30838">
                <a:tc>
                  <a:txBody>
                    <a:bodyPr/>
                    <a:lstStyle/>
                    <a:p>
                      <a:pPr algn="ctr" fontAlgn="b"/>
                      <a:r>
                        <a:rPr lang="en-US" sz="1400" b="0" i="0" u="none" strike="noStrike">
                          <a:solidFill>
                            <a:srgbClr val="000000"/>
                          </a:solidFill>
                          <a:effectLst/>
                          <a:latin typeface="Calibri"/>
                        </a:rPr>
                        <a:t>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201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13389">
                <a:tc>
                  <a:txBody>
                    <a:bodyPr/>
                    <a:lstStyle/>
                    <a:p>
                      <a:pPr algn="ctr" fontAlgn="b"/>
                      <a:r>
                        <a:rPr lang="en-US" sz="1400" b="0" i="0" u="none" strike="noStrike">
                          <a:solidFill>
                            <a:srgbClr val="000000"/>
                          </a:solidFill>
                          <a:effectLst/>
                          <a:latin typeface="Calibri"/>
                        </a:rPr>
                        <a:t>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189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13389">
                <a:tc>
                  <a:txBody>
                    <a:bodyPr/>
                    <a:lstStyle/>
                    <a:p>
                      <a:pPr algn="ctr" fontAlgn="b"/>
                      <a:r>
                        <a:rPr lang="en-US" sz="1400" b="0" i="0" u="none" strike="noStrike" dirty="0">
                          <a:solidFill>
                            <a:srgbClr val="000000"/>
                          </a:solidFill>
                          <a:effectLst/>
                          <a:latin typeface="Calibri"/>
                        </a:rPr>
                        <a:t>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186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13389">
                <a:tc>
                  <a:txBody>
                    <a:bodyPr/>
                    <a:lstStyle/>
                    <a:p>
                      <a:pPr algn="ctr" fontAlgn="b"/>
                      <a:r>
                        <a:rPr lang="en-US" sz="1400" b="0" i="0" u="none" strike="noStrike" dirty="0">
                          <a:solidFill>
                            <a:srgbClr val="000000"/>
                          </a:solidFill>
                          <a:effectLst/>
                          <a:latin typeface="Calibri"/>
                        </a:rPr>
                        <a:t>11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160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13389">
                <a:tc>
                  <a:txBody>
                    <a:bodyPr/>
                    <a:lstStyle/>
                    <a:p>
                      <a:pPr algn="ctr" fontAlgn="b"/>
                      <a:r>
                        <a:rPr lang="en-US" sz="1400" b="0" i="0" u="none" strike="noStrike">
                          <a:solidFill>
                            <a:srgbClr val="000000"/>
                          </a:solidFill>
                          <a:effectLst/>
                          <a:latin typeface="Calibri"/>
                        </a:rPr>
                        <a:t>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150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13389">
                <a:tc>
                  <a:txBody>
                    <a:bodyPr/>
                    <a:lstStyle/>
                    <a:p>
                      <a:pPr algn="ctr" fontAlgn="b"/>
                      <a:r>
                        <a:rPr lang="en-US" sz="1400" b="0" i="0" u="none" strike="noStrike">
                          <a:solidFill>
                            <a:srgbClr val="000000"/>
                          </a:solidFill>
                          <a:effectLst/>
                          <a:latin typeface="Calibri"/>
                        </a:rPr>
                        <a:t>13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120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13389">
                <a:tc>
                  <a:txBody>
                    <a:bodyPr/>
                    <a:lstStyle/>
                    <a:p>
                      <a:pPr algn="ctr" fontAlgn="b"/>
                      <a:r>
                        <a:rPr lang="en-US" sz="1400" b="0" i="0" u="none" strike="noStrike">
                          <a:solidFill>
                            <a:srgbClr val="000000"/>
                          </a:solidFill>
                          <a:effectLst/>
                          <a:latin typeface="Calibri"/>
                        </a:rPr>
                        <a:t>14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102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213389">
                <a:tc>
                  <a:txBody>
                    <a:bodyPr/>
                    <a:lstStyle/>
                    <a:p>
                      <a:pPr algn="ctr" fontAlgn="b"/>
                      <a:r>
                        <a:rPr lang="en-US" sz="1400" b="0" i="0" u="none" strike="noStrike">
                          <a:solidFill>
                            <a:srgbClr val="000000"/>
                          </a:solidFill>
                          <a:effectLst/>
                          <a:latin typeface="Calibri"/>
                        </a:rPr>
                        <a:t>15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213389">
                <a:tc>
                  <a:txBody>
                    <a:bodyPr/>
                    <a:lstStyle/>
                    <a:p>
                      <a:pPr algn="ctr" fontAlgn="b"/>
                      <a:r>
                        <a:rPr lang="en-US" sz="1400" b="0" i="0" u="none" strike="noStrike">
                          <a:solidFill>
                            <a:srgbClr val="000000"/>
                          </a:solidFill>
                          <a:effectLst/>
                          <a:latin typeface="Calibri"/>
                        </a:rPr>
                        <a:t>16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86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213389">
                <a:tc>
                  <a:txBody>
                    <a:bodyPr/>
                    <a:lstStyle/>
                    <a:p>
                      <a:pPr algn="ctr" fontAlgn="b"/>
                      <a:r>
                        <a:rPr lang="en-US" sz="1400" b="0" i="0" u="none" strike="noStrike">
                          <a:solidFill>
                            <a:srgbClr val="000000"/>
                          </a:solidFill>
                          <a:effectLst/>
                          <a:latin typeface="Calibri"/>
                        </a:rPr>
                        <a:t>17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82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213389">
                <a:tc>
                  <a:txBody>
                    <a:bodyPr/>
                    <a:lstStyle/>
                    <a:p>
                      <a:pPr algn="ctr" fontAlgn="b"/>
                      <a:r>
                        <a:rPr lang="en-US" sz="1400" b="0" i="0" u="none" strike="noStrike">
                          <a:solidFill>
                            <a:srgbClr val="000000"/>
                          </a:solidFill>
                          <a:effectLst/>
                          <a:latin typeface="Calibri"/>
                        </a:rPr>
                        <a:t>18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54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213389">
                <a:tc>
                  <a:txBody>
                    <a:bodyPr/>
                    <a:lstStyle/>
                    <a:p>
                      <a:pPr algn="ctr" fontAlgn="b"/>
                      <a:r>
                        <a:rPr lang="en-US" sz="1400" b="0" i="0" u="none" strike="noStrike">
                          <a:solidFill>
                            <a:srgbClr val="000000"/>
                          </a:solidFill>
                          <a:effectLst/>
                          <a:latin typeface="Calibri"/>
                        </a:rPr>
                        <a:t>19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32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213389">
                <a:tc>
                  <a:txBody>
                    <a:bodyPr/>
                    <a:lstStyle/>
                    <a:p>
                      <a:pPr algn="ctr" fontAlgn="b"/>
                      <a:r>
                        <a:rPr lang="en-US" sz="1400" b="0" i="0" u="none" strike="noStrike">
                          <a:solidFill>
                            <a:srgbClr val="000000"/>
                          </a:solidFill>
                          <a:effectLst/>
                          <a:latin typeface="Calibri"/>
                        </a:rPr>
                        <a:t>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21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213389">
                <a:tc>
                  <a:txBody>
                    <a:bodyPr/>
                    <a:lstStyle/>
                    <a:p>
                      <a:pPr algn="ctr" fontAlgn="b"/>
                      <a:r>
                        <a:rPr lang="en-US" sz="1400" b="0" i="0" u="none" strike="noStrike">
                          <a:solidFill>
                            <a:srgbClr val="000000"/>
                          </a:solidFill>
                          <a:effectLst/>
                          <a:latin typeface="Calibri"/>
                        </a:rPr>
                        <a:t>Total</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 4,596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867361678"/>
              </p:ext>
            </p:extLst>
          </p:nvPr>
        </p:nvGraphicFramePr>
        <p:xfrm>
          <a:off x="6379463" y="64008"/>
          <a:ext cx="2270761" cy="4747260"/>
        </p:xfrm>
        <a:graphic>
          <a:graphicData uri="http://schemas.openxmlformats.org/drawingml/2006/table">
            <a:tbl>
              <a:tblPr/>
              <a:tblGrid>
                <a:gridCol w="1573434">
                  <a:extLst>
                    <a:ext uri="{9D8B030D-6E8A-4147-A177-3AD203B41FA5}">
                      <a16:colId xmlns:a16="http://schemas.microsoft.com/office/drawing/2014/main" val="20000"/>
                    </a:ext>
                  </a:extLst>
                </a:gridCol>
                <a:gridCol w="697327">
                  <a:extLst>
                    <a:ext uri="{9D8B030D-6E8A-4147-A177-3AD203B41FA5}">
                      <a16:colId xmlns:a16="http://schemas.microsoft.com/office/drawing/2014/main" val="20001"/>
                    </a:ext>
                  </a:extLst>
                </a:gridCol>
              </a:tblGrid>
              <a:tr h="195334">
                <a:tc>
                  <a:txBody>
                    <a:bodyPr/>
                    <a:lstStyle/>
                    <a:p>
                      <a:pPr algn="ctr" fontAlgn="b"/>
                      <a:r>
                        <a:rPr lang="en-US" sz="1400" b="0" i="0" u="none" strike="noStrike" dirty="0">
                          <a:solidFill>
                            <a:srgbClr val="000000"/>
                          </a:solidFill>
                          <a:effectLst/>
                          <a:latin typeface="Calibri"/>
                        </a:rPr>
                        <a:t>Accumulated (</a:t>
                      </a:r>
                      <a:r>
                        <a:rPr lang="en-US" sz="1400" b="0" i="0" u="none" strike="noStrike" dirty="0" err="1">
                          <a:solidFill>
                            <a:srgbClr val="000000"/>
                          </a:solidFill>
                          <a:effectLst/>
                          <a:latin typeface="Calibri"/>
                        </a:rPr>
                        <a:t>kbp</a:t>
                      </a:r>
                      <a:r>
                        <a:rPr lang="en-US" sz="1400" b="0" i="0" u="none" strike="noStrike" dirty="0">
                          <a:solidFill>
                            <a:srgbClr val="000000"/>
                          </a:solidFill>
                          <a:effectLst/>
                          <a:latin typeface="Calibri"/>
                        </a:rPr>
                        <a: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%ASM</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13389">
                <a:tc>
                  <a:txBody>
                    <a:bodyPr/>
                    <a:lstStyle/>
                    <a:p>
                      <a:pPr algn="ctr" fontAlgn="b"/>
                      <a:r>
                        <a:rPr lang="en-US" sz="1400" b="0" i="0" u="none" strike="noStrike">
                          <a:solidFill>
                            <a:srgbClr val="000000"/>
                          </a:solidFill>
                          <a:effectLst/>
                          <a:latin typeface="Calibri"/>
                        </a:rPr>
                        <a:t> 615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13389">
                <a:tc>
                  <a:txBody>
                    <a:bodyPr/>
                    <a:lstStyle/>
                    <a:p>
                      <a:pPr algn="ctr" fontAlgn="b"/>
                      <a:r>
                        <a:rPr lang="en-US" sz="1400" b="0" i="0" u="none" strike="noStrike" dirty="0">
                          <a:solidFill>
                            <a:srgbClr val="000000"/>
                          </a:solidFill>
                          <a:effectLst/>
                          <a:latin typeface="Calibri"/>
                        </a:rPr>
                        <a:t> 1,130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25%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13389">
                <a:tc>
                  <a:txBody>
                    <a:bodyPr/>
                    <a:lstStyle/>
                    <a:p>
                      <a:pPr algn="ctr" fontAlgn="b"/>
                      <a:r>
                        <a:rPr lang="en-US" sz="1400" b="0" i="0" u="none" strike="noStrike">
                          <a:solidFill>
                            <a:srgbClr val="000000"/>
                          </a:solidFill>
                          <a:effectLst/>
                          <a:latin typeface="Calibri"/>
                        </a:rPr>
                        <a:t> 1,642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36%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13389">
                <a:tc>
                  <a:txBody>
                    <a:bodyPr/>
                    <a:lstStyle/>
                    <a:p>
                      <a:pPr algn="ctr" fontAlgn="b"/>
                      <a:r>
                        <a:rPr lang="en-US" sz="1400" b="0" i="0" u="none" strike="noStrike">
                          <a:solidFill>
                            <a:srgbClr val="000000"/>
                          </a:solidFill>
                          <a:effectLst/>
                          <a:latin typeface="Calibri"/>
                        </a:rPr>
                        <a:t> 2,092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46%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13389">
                <a:tc>
                  <a:txBody>
                    <a:bodyPr/>
                    <a:lstStyle/>
                    <a:p>
                      <a:pPr algn="ctr" fontAlgn="b"/>
                      <a:r>
                        <a:rPr lang="en-US" sz="1400" b="0" i="0" u="none" strike="noStrike" dirty="0">
                          <a:solidFill>
                            <a:srgbClr val="000000"/>
                          </a:solidFill>
                          <a:effectLst/>
                          <a:latin typeface="Calibri"/>
                        </a:rPr>
                        <a:t> 2,452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FF0000"/>
                          </a:solidFill>
                          <a:effectLst/>
                          <a:latin typeface="Calibri"/>
                        </a:rPr>
                        <a:t>53%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5"/>
                  </a:ext>
                </a:extLst>
              </a:tr>
              <a:tr h="213389">
                <a:tc>
                  <a:txBody>
                    <a:bodyPr/>
                    <a:lstStyle/>
                    <a:p>
                      <a:pPr algn="ctr" fontAlgn="b"/>
                      <a:r>
                        <a:rPr lang="en-US" sz="1400" b="0" i="0" u="none" strike="noStrike">
                          <a:solidFill>
                            <a:srgbClr val="000000"/>
                          </a:solidFill>
                          <a:effectLst/>
                          <a:latin typeface="Calibri"/>
                        </a:rPr>
                        <a:t> 2,808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61%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13389">
                <a:tc>
                  <a:txBody>
                    <a:bodyPr/>
                    <a:lstStyle/>
                    <a:p>
                      <a:pPr algn="ctr" fontAlgn="b"/>
                      <a:r>
                        <a:rPr lang="en-US" sz="1400" b="0" i="0" u="none" strike="noStrike">
                          <a:solidFill>
                            <a:srgbClr val="000000"/>
                          </a:solidFill>
                          <a:effectLst/>
                          <a:latin typeface="Calibri"/>
                        </a:rPr>
                        <a:t> 3,118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68%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13389">
                <a:tc>
                  <a:txBody>
                    <a:bodyPr/>
                    <a:lstStyle/>
                    <a:p>
                      <a:pPr algn="ctr" fontAlgn="b"/>
                      <a:r>
                        <a:rPr lang="en-US" sz="1400" b="0" i="0" u="none" strike="noStrike" dirty="0">
                          <a:solidFill>
                            <a:srgbClr val="000000"/>
                          </a:solidFill>
                          <a:effectLst/>
                          <a:latin typeface="Calibri"/>
                        </a:rPr>
                        <a:t> 3,319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72%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13389">
                <a:tc>
                  <a:txBody>
                    <a:bodyPr/>
                    <a:lstStyle/>
                    <a:p>
                      <a:pPr algn="ctr" fontAlgn="b"/>
                      <a:r>
                        <a:rPr lang="en-US" sz="1400" b="0" i="0" u="none" strike="noStrike">
                          <a:solidFill>
                            <a:srgbClr val="000000"/>
                          </a:solidFill>
                          <a:effectLst/>
                          <a:latin typeface="Calibri"/>
                        </a:rPr>
                        <a:t> 3,508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76%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13389">
                <a:tc>
                  <a:txBody>
                    <a:bodyPr/>
                    <a:lstStyle/>
                    <a:p>
                      <a:pPr algn="ctr" fontAlgn="b"/>
                      <a:r>
                        <a:rPr lang="en-US" sz="1400" b="0" i="0" u="none" strike="noStrike">
                          <a:solidFill>
                            <a:srgbClr val="000000"/>
                          </a:solidFill>
                          <a:effectLst/>
                          <a:latin typeface="Calibri"/>
                        </a:rPr>
                        <a:t> 3,694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80%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13389">
                <a:tc>
                  <a:txBody>
                    <a:bodyPr/>
                    <a:lstStyle/>
                    <a:p>
                      <a:pPr algn="ctr" fontAlgn="b"/>
                      <a:r>
                        <a:rPr lang="en-US" sz="1400" b="0" i="0" u="none" strike="noStrike">
                          <a:solidFill>
                            <a:srgbClr val="000000"/>
                          </a:solidFill>
                          <a:effectLst/>
                          <a:latin typeface="Calibri"/>
                        </a:rPr>
                        <a:t> 3,854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84%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13389">
                <a:tc>
                  <a:txBody>
                    <a:bodyPr/>
                    <a:lstStyle/>
                    <a:p>
                      <a:pPr algn="ctr" fontAlgn="b"/>
                      <a:r>
                        <a:rPr lang="en-US" sz="1400" b="0" i="0" u="none" strike="noStrike">
                          <a:solidFill>
                            <a:srgbClr val="000000"/>
                          </a:solidFill>
                          <a:effectLst/>
                          <a:latin typeface="Calibri"/>
                        </a:rPr>
                        <a:t> 4,004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87%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13389">
                <a:tc>
                  <a:txBody>
                    <a:bodyPr/>
                    <a:lstStyle/>
                    <a:p>
                      <a:pPr algn="ctr" fontAlgn="b"/>
                      <a:r>
                        <a:rPr lang="en-US" sz="1400" b="0" i="0" u="none" strike="noStrike">
                          <a:solidFill>
                            <a:srgbClr val="000000"/>
                          </a:solidFill>
                          <a:effectLst/>
                          <a:latin typeface="Calibri"/>
                        </a:rPr>
                        <a:t> 4,124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90%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13389">
                <a:tc>
                  <a:txBody>
                    <a:bodyPr/>
                    <a:lstStyle/>
                    <a:p>
                      <a:pPr algn="ctr" fontAlgn="b"/>
                      <a:r>
                        <a:rPr lang="en-US" sz="1400" b="0" i="0" u="none" strike="noStrike">
                          <a:solidFill>
                            <a:srgbClr val="000000"/>
                          </a:solidFill>
                          <a:effectLst/>
                          <a:latin typeface="Calibri"/>
                        </a:rPr>
                        <a:t> 4,226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213389">
                <a:tc>
                  <a:txBody>
                    <a:bodyPr/>
                    <a:lstStyle/>
                    <a:p>
                      <a:pPr algn="ctr" fontAlgn="b"/>
                      <a:r>
                        <a:rPr lang="en-US" sz="1400" b="0" i="0" u="none" strike="noStrike">
                          <a:solidFill>
                            <a:srgbClr val="000000"/>
                          </a:solidFill>
                          <a:effectLst/>
                          <a:latin typeface="Calibri"/>
                        </a:rPr>
                        <a:t> 4,321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213389">
                <a:tc>
                  <a:txBody>
                    <a:bodyPr/>
                    <a:lstStyle/>
                    <a:p>
                      <a:pPr algn="ctr" fontAlgn="b"/>
                      <a:r>
                        <a:rPr lang="en-US" sz="1400" b="0" i="0" u="none" strike="noStrike">
                          <a:solidFill>
                            <a:srgbClr val="000000"/>
                          </a:solidFill>
                          <a:effectLst/>
                          <a:latin typeface="Calibri"/>
                        </a:rPr>
                        <a:t> 4,407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213389">
                <a:tc>
                  <a:txBody>
                    <a:bodyPr/>
                    <a:lstStyle/>
                    <a:p>
                      <a:pPr algn="ctr" fontAlgn="b"/>
                      <a:r>
                        <a:rPr lang="en-US" sz="1400" b="0" i="0" u="none" strike="noStrike">
                          <a:solidFill>
                            <a:srgbClr val="000000"/>
                          </a:solidFill>
                          <a:effectLst/>
                          <a:latin typeface="Calibri"/>
                        </a:rPr>
                        <a:t> 4,489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213389">
                <a:tc>
                  <a:txBody>
                    <a:bodyPr/>
                    <a:lstStyle/>
                    <a:p>
                      <a:pPr algn="ctr" fontAlgn="b"/>
                      <a:r>
                        <a:rPr lang="en-US" sz="1400" b="0" i="0" u="none" strike="noStrike">
                          <a:solidFill>
                            <a:srgbClr val="000000"/>
                          </a:solidFill>
                          <a:effectLst/>
                          <a:latin typeface="Calibri"/>
                        </a:rPr>
                        <a:t> 4,543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213389">
                <a:tc>
                  <a:txBody>
                    <a:bodyPr/>
                    <a:lstStyle/>
                    <a:p>
                      <a:pPr algn="ctr" fontAlgn="b"/>
                      <a:r>
                        <a:rPr lang="en-US" sz="1400" b="0" i="0" u="none" strike="noStrike">
                          <a:solidFill>
                            <a:srgbClr val="000000"/>
                          </a:solidFill>
                          <a:effectLst/>
                          <a:latin typeface="Calibri"/>
                        </a:rPr>
                        <a:t> 4,575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213389">
                <a:tc>
                  <a:txBody>
                    <a:bodyPr/>
                    <a:lstStyle/>
                    <a:p>
                      <a:pPr algn="ctr" fontAlgn="b"/>
                      <a:r>
                        <a:rPr lang="en-US" sz="1400" b="0" i="0" u="none" strike="noStrike">
                          <a:solidFill>
                            <a:srgbClr val="000000"/>
                          </a:solidFill>
                          <a:effectLst/>
                          <a:latin typeface="Calibri"/>
                        </a:rPr>
                        <a:t> 4,596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100%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bl>
          </a:graphicData>
        </a:graphic>
      </p:graphicFrame>
      <p:sp>
        <p:nvSpPr>
          <p:cNvPr id="9" name="TextBox 8"/>
          <p:cNvSpPr txBox="1"/>
          <p:nvPr/>
        </p:nvSpPr>
        <p:spPr>
          <a:xfrm>
            <a:off x="2313875" y="2041473"/>
            <a:ext cx="1356462" cy="671851"/>
          </a:xfrm>
          <a:prstGeom prst="rect">
            <a:avLst/>
          </a:prstGeom>
          <a:noFill/>
        </p:spPr>
        <p:txBody>
          <a:bodyPr wrap="none" rtlCol="0">
            <a:spAutoFit/>
          </a:bodyPr>
          <a:lstStyle/>
          <a:p>
            <a:pPr>
              <a:lnSpc>
                <a:spcPct val="150000"/>
              </a:lnSpc>
            </a:pPr>
            <a:r>
              <a:rPr lang="en-US" sz="2800" dirty="0">
                <a:solidFill>
                  <a:srgbClr val="FF0000"/>
                </a:solidFill>
              </a:rPr>
              <a:t>360 </a:t>
            </a:r>
            <a:r>
              <a:rPr lang="en-US" sz="2800" dirty="0" err="1">
                <a:solidFill>
                  <a:srgbClr val="FF0000"/>
                </a:solidFill>
              </a:rPr>
              <a:t>kbp</a:t>
            </a:r>
            <a:endParaRPr lang="en-US" sz="2800" dirty="0">
              <a:solidFill>
                <a:srgbClr val="FF0000"/>
              </a:solidFill>
            </a:endParaRPr>
          </a:p>
        </p:txBody>
      </p:sp>
      <p:sp>
        <p:nvSpPr>
          <p:cNvPr id="3" name="Slide Number Placeholder 2"/>
          <p:cNvSpPr>
            <a:spLocks noGrp="1"/>
          </p:cNvSpPr>
          <p:nvPr>
            <p:ph type="sldNum" sz="quarter" idx="12"/>
          </p:nvPr>
        </p:nvSpPr>
        <p:spPr>
          <a:xfrm>
            <a:off x="6457253" y="4869656"/>
            <a:ext cx="2133600" cy="273844"/>
          </a:xfrm>
        </p:spPr>
        <p:txBody>
          <a:bodyPr/>
          <a:lstStyle/>
          <a:p>
            <a:fld id="{9DA039C4-C5F2-1743-BB7A-5D831266C61E}" type="slidenum">
              <a:rPr lang="en-US" smtClean="0"/>
              <a:t>34</a:t>
            </a:fld>
            <a:endParaRPr lang="en-US"/>
          </a:p>
        </p:txBody>
      </p:sp>
      <p:sp>
        <p:nvSpPr>
          <p:cNvPr id="5" name="TextBox 4">
            <a:extLst>
              <a:ext uri="{FF2B5EF4-FFF2-40B4-BE49-F238E27FC236}">
                <a16:creationId xmlns:a16="http://schemas.microsoft.com/office/drawing/2014/main" id="{420F62A5-0FB7-D031-A729-7A66E8ED709F}"/>
              </a:ext>
            </a:extLst>
          </p:cNvPr>
          <p:cNvSpPr txBox="1"/>
          <p:nvPr/>
        </p:nvSpPr>
        <p:spPr>
          <a:xfrm>
            <a:off x="607538" y="3602461"/>
            <a:ext cx="2619500" cy="523220"/>
          </a:xfrm>
          <a:prstGeom prst="rect">
            <a:avLst/>
          </a:prstGeom>
          <a:noFill/>
        </p:spPr>
        <p:txBody>
          <a:bodyPr wrap="none" rtlCol="0">
            <a:spAutoFit/>
          </a:bodyPr>
          <a:lstStyle/>
          <a:p>
            <a:r>
              <a:rPr lang="en-US" sz="2800" dirty="0"/>
              <a:t>What is the L50?</a:t>
            </a:r>
          </a:p>
        </p:txBody>
      </p:sp>
    </p:spTree>
    <p:extLst>
      <p:ext uri="{BB962C8B-B14F-4D97-AF65-F5344CB8AC3E}">
        <p14:creationId xmlns:p14="http://schemas.microsoft.com/office/powerpoint/2010/main" val="956770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2393"/>
            <a:ext cx="8229600" cy="629128"/>
          </a:xfrm>
        </p:spPr>
        <p:txBody>
          <a:bodyPr>
            <a:normAutofit/>
          </a:bodyPr>
          <a:lstStyle/>
          <a:p>
            <a:r>
              <a:rPr lang="en-US" sz="3200" dirty="0"/>
              <a:t>Assembly statistics – NG50</a:t>
            </a:r>
          </a:p>
        </p:txBody>
      </p:sp>
      <p:sp>
        <p:nvSpPr>
          <p:cNvPr id="4" name="Content Placeholder 3"/>
          <p:cNvSpPr>
            <a:spLocks noGrp="1"/>
          </p:cNvSpPr>
          <p:nvPr>
            <p:ph idx="1"/>
          </p:nvPr>
        </p:nvSpPr>
        <p:spPr>
          <a:xfrm>
            <a:off x="217373" y="3871095"/>
            <a:ext cx="8709254" cy="1272405"/>
          </a:xfrm>
        </p:spPr>
        <p:txBody>
          <a:bodyPr>
            <a:noAutofit/>
          </a:bodyPr>
          <a:lstStyle/>
          <a:p>
            <a:pPr marL="0" indent="0">
              <a:buNone/>
            </a:pPr>
            <a:r>
              <a:rPr lang="en-US" b="1" i="1" dirty="0">
                <a:solidFill>
                  <a:srgbClr val="17375E"/>
                </a:solidFill>
              </a:rPr>
              <a:t>NG50</a:t>
            </a:r>
            <a:r>
              <a:rPr lang="en-US" dirty="0"/>
              <a:t>: The NG50 statistic is the same as N50 except that it is 50% of the known or estimated genome size. This allows for meaningful comparisons between different assemblies. </a:t>
            </a:r>
          </a:p>
          <a:p>
            <a:endParaRPr lang="en-US" dirty="0"/>
          </a:p>
        </p:txBody>
      </p:sp>
      <p:sp>
        <p:nvSpPr>
          <p:cNvPr id="3" name="Slide Number Placeholder 2"/>
          <p:cNvSpPr>
            <a:spLocks noGrp="1"/>
          </p:cNvSpPr>
          <p:nvPr>
            <p:ph type="sldNum" sz="quarter" idx="12"/>
          </p:nvPr>
        </p:nvSpPr>
        <p:spPr/>
        <p:txBody>
          <a:bodyPr/>
          <a:lstStyle/>
          <a:p>
            <a:fld id="{9DA039C4-C5F2-1743-BB7A-5D831266C61E}" type="slidenum">
              <a:rPr lang="en-US" smtClean="0"/>
              <a:t>35</a:t>
            </a:fld>
            <a:endParaRPr lang="en-US"/>
          </a:p>
        </p:txBody>
      </p:sp>
      <p:sp>
        <p:nvSpPr>
          <p:cNvPr id="7" name="Rectangle 6"/>
          <p:cNvSpPr/>
          <p:nvPr/>
        </p:nvSpPr>
        <p:spPr>
          <a:xfrm>
            <a:off x="309863" y="773602"/>
            <a:ext cx="8709255" cy="1200329"/>
          </a:xfrm>
          <a:prstGeom prst="rect">
            <a:avLst/>
          </a:prstGeom>
        </p:spPr>
        <p:txBody>
          <a:bodyPr wrap="square">
            <a:spAutoFit/>
          </a:bodyPr>
          <a:lstStyle/>
          <a:p>
            <a:r>
              <a:rPr lang="en-US" sz="2400" b="1" i="1" dirty="0"/>
              <a:t>Problem of N50: </a:t>
            </a:r>
            <a:r>
              <a:rPr lang="en-US" sz="2400" dirty="0"/>
              <a:t>N50 values of the assemblies with significantly different total assembly space (lengths) are usually not comparable. Even if the same data set is used for the assembly.</a:t>
            </a:r>
          </a:p>
        </p:txBody>
      </p:sp>
      <p:sp>
        <p:nvSpPr>
          <p:cNvPr id="8" name="TextBox 7"/>
          <p:cNvSpPr txBox="1"/>
          <p:nvPr/>
        </p:nvSpPr>
        <p:spPr>
          <a:xfrm>
            <a:off x="2811514" y="2051053"/>
            <a:ext cx="1042273" cy="1200329"/>
          </a:xfrm>
          <a:prstGeom prst="rect">
            <a:avLst/>
          </a:prstGeom>
          <a:solidFill>
            <a:schemeClr val="accent5">
              <a:lumMod val="20000"/>
              <a:lumOff val="80000"/>
            </a:schemeClr>
          </a:solidFill>
        </p:spPr>
        <p:txBody>
          <a:bodyPr wrap="none" rtlCol="0">
            <a:spAutoFit/>
          </a:bodyPr>
          <a:lstStyle/>
          <a:p>
            <a:r>
              <a:rPr lang="en-US" sz="2400" b="1" dirty="0">
                <a:solidFill>
                  <a:schemeClr val="tx2">
                    <a:lumMod val="75000"/>
                  </a:schemeClr>
                </a:solidFill>
              </a:rPr>
              <a:t>50,000</a:t>
            </a:r>
          </a:p>
          <a:p>
            <a:r>
              <a:rPr lang="en-US" sz="2400" dirty="0"/>
              <a:t>30,000</a:t>
            </a:r>
          </a:p>
          <a:p>
            <a:r>
              <a:rPr lang="en-US" sz="2400" dirty="0"/>
              <a:t>10,000</a:t>
            </a:r>
          </a:p>
        </p:txBody>
      </p:sp>
      <p:sp>
        <p:nvSpPr>
          <p:cNvPr id="9" name="TextBox 8"/>
          <p:cNvSpPr txBox="1"/>
          <p:nvPr/>
        </p:nvSpPr>
        <p:spPr>
          <a:xfrm>
            <a:off x="4068814" y="2051053"/>
            <a:ext cx="1042273" cy="1938992"/>
          </a:xfrm>
          <a:prstGeom prst="rect">
            <a:avLst/>
          </a:prstGeom>
          <a:solidFill>
            <a:schemeClr val="accent5">
              <a:lumMod val="20000"/>
              <a:lumOff val="80000"/>
            </a:schemeClr>
          </a:solidFill>
        </p:spPr>
        <p:txBody>
          <a:bodyPr wrap="none" rtlCol="0">
            <a:spAutoFit/>
          </a:bodyPr>
          <a:lstStyle/>
          <a:p>
            <a:r>
              <a:rPr lang="en-US" sz="2400" dirty="0"/>
              <a:t>50,000</a:t>
            </a:r>
          </a:p>
          <a:p>
            <a:r>
              <a:rPr lang="en-US" sz="2400" b="1" dirty="0">
                <a:solidFill>
                  <a:srgbClr val="17375E"/>
                </a:solidFill>
              </a:rPr>
              <a:t>40,000</a:t>
            </a:r>
          </a:p>
          <a:p>
            <a:r>
              <a:rPr lang="en-US" sz="2400" dirty="0"/>
              <a:t>30,000</a:t>
            </a:r>
          </a:p>
          <a:p>
            <a:r>
              <a:rPr lang="en-US" sz="2400" dirty="0"/>
              <a:t>20,000</a:t>
            </a:r>
          </a:p>
          <a:p>
            <a:r>
              <a:rPr lang="en-US" sz="2400" dirty="0"/>
              <a:t>10,000</a:t>
            </a:r>
          </a:p>
        </p:txBody>
      </p:sp>
    </p:spTree>
    <p:extLst>
      <p:ext uri="{BB962C8B-B14F-4D97-AF65-F5344CB8AC3E}">
        <p14:creationId xmlns:p14="http://schemas.microsoft.com/office/powerpoint/2010/main" val="2690540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1337"/>
            <a:ext cx="8229600" cy="579740"/>
          </a:xfrm>
        </p:spPr>
        <p:txBody>
          <a:bodyPr>
            <a:normAutofit/>
          </a:bodyPr>
          <a:lstStyle/>
          <a:p>
            <a:r>
              <a:rPr lang="en-US" sz="3200" dirty="0"/>
              <a:t>An example to determine N50 and NG50</a:t>
            </a:r>
          </a:p>
        </p:txBody>
      </p:sp>
      <p:sp>
        <p:nvSpPr>
          <p:cNvPr id="4" name="Content Placeholder 3"/>
          <p:cNvSpPr>
            <a:spLocks noGrp="1"/>
          </p:cNvSpPr>
          <p:nvPr>
            <p:ph idx="1"/>
          </p:nvPr>
        </p:nvSpPr>
        <p:spPr>
          <a:xfrm>
            <a:off x="148706" y="1384152"/>
            <a:ext cx="3796196" cy="1107615"/>
          </a:xfrm>
        </p:spPr>
        <p:txBody>
          <a:bodyPr>
            <a:noAutofit/>
          </a:bodyPr>
          <a:lstStyle/>
          <a:p>
            <a:r>
              <a:rPr lang="en-US" sz="2800" dirty="0"/>
              <a:t>Genome size: 5 </a:t>
            </a:r>
            <a:r>
              <a:rPr lang="en-US" sz="2800" dirty="0" err="1"/>
              <a:t>Mbp</a:t>
            </a:r>
            <a:endParaRPr lang="en-US" sz="2800" dirty="0"/>
          </a:p>
          <a:p>
            <a:r>
              <a:rPr lang="en-US" sz="2800" dirty="0"/>
              <a:t>20 </a:t>
            </a:r>
            <a:r>
              <a:rPr lang="en-US" sz="2800" dirty="0" err="1"/>
              <a:t>contigs</a:t>
            </a:r>
            <a:endParaRPr lang="en-US" sz="2800" dirty="0"/>
          </a:p>
        </p:txBody>
      </p:sp>
      <p:sp>
        <p:nvSpPr>
          <p:cNvPr id="6" name="TextBox 5"/>
          <p:cNvSpPr txBox="1"/>
          <p:nvPr/>
        </p:nvSpPr>
        <p:spPr>
          <a:xfrm>
            <a:off x="111319" y="2967139"/>
            <a:ext cx="3470081" cy="1318181"/>
          </a:xfrm>
          <a:prstGeom prst="rect">
            <a:avLst/>
          </a:prstGeom>
          <a:noFill/>
        </p:spPr>
        <p:txBody>
          <a:bodyPr wrap="square" rtlCol="0">
            <a:spAutoFit/>
          </a:bodyPr>
          <a:lstStyle/>
          <a:p>
            <a:pPr>
              <a:lnSpc>
                <a:spcPct val="150000"/>
              </a:lnSpc>
            </a:pPr>
            <a:r>
              <a:rPr lang="en-US" sz="2800" dirty="0" err="1"/>
              <a:t>contig</a:t>
            </a:r>
            <a:r>
              <a:rPr lang="en-US" sz="2800" dirty="0"/>
              <a:t> N50        360 </a:t>
            </a:r>
            <a:r>
              <a:rPr lang="en-US" sz="2800" dirty="0" err="1"/>
              <a:t>bp</a:t>
            </a:r>
            <a:endParaRPr lang="en-US" sz="2800" dirty="0"/>
          </a:p>
          <a:p>
            <a:pPr>
              <a:lnSpc>
                <a:spcPct val="150000"/>
              </a:lnSpc>
            </a:pPr>
            <a:r>
              <a:rPr lang="en-US" sz="2800" dirty="0" err="1"/>
              <a:t>contig</a:t>
            </a:r>
            <a:r>
              <a:rPr lang="en-US" sz="2800" dirty="0"/>
              <a:t> NG50?</a:t>
            </a:r>
          </a:p>
        </p:txBody>
      </p:sp>
      <p:graphicFrame>
        <p:nvGraphicFramePr>
          <p:cNvPr id="7" name="Table 6"/>
          <p:cNvGraphicFramePr>
            <a:graphicFrameLocks noGrp="1"/>
          </p:cNvGraphicFramePr>
          <p:nvPr>
            <p:extLst>
              <p:ext uri="{D42A27DB-BD31-4B8C-83A1-F6EECF244321}">
                <p14:modId xmlns:p14="http://schemas.microsoft.com/office/powerpoint/2010/main" val="3316045627"/>
              </p:ext>
            </p:extLst>
          </p:nvPr>
        </p:nvGraphicFramePr>
        <p:xfrm>
          <a:off x="4149344" y="793212"/>
          <a:ext cx="1854200" cy="4302760"/>
        </p:xfrm>
        <a:graphic>
          <a:graphicData uri="http://schemas.openxmlformats.org/drawingml/2006/table">
            <a:tbl>
              <a:tblPr/>
              <a:tblGrid>
                <a:gridCol w="825500">
                  <a:extLst>
                    <a:ext uri="{9D8B030D-6E8A-4147-A177-3AD203B41FA5}">
                      <a16:colId xmlns:a16="http://schemas.microsoft.com/office/drawing/2014/main" val="20000"/>
                    </a:ext>
                  </a:extLst>
                </a:gridCol>
                <a:gridCol w="1028700">
                  <a:extLst>
                    <a:ext uri="{9D8B030D-6E8A-4147-A177-3AD203B41FA5}">
                      <a16:colId xmlns:a16="http://schemas.microsoft.com/office/drawing/2014/main" val="20001"/>
                    </a:ext>
                  </a:extLst>
                </a:gridCol>
              </a:tblGrid>
              <a:tr h="190500">
                <a:tc>
                  <a:txBody>
                    <a:bodyPr/>
                    <a:lstStyle/>
                    <a:p>
                      <a:pPr algn="ctr" fontAlgn="b"/>
                      <a:r>
                        <a:rPr lang="en-US" sz="1200" b="0" i="0" u="none" strike="noStrike" dirty="0" err="1">
                          <a:solidFill>
                            <a:srgbClr val="000000"/>
                          </a:solidFill>
                          <a:effectLst/>
                          <a:latin typeface="Calibri"/>
                        </a:rPr>
                        <a:t>ctg_ID</a:t>
                      </a:r>
                      <a:endParaRPr lang="en-US" sz="1200" b="0" i="0" u="none" strike="noStrike" dirty="0">
                        <a:solidFill>
                          <a:srgbClr val="000000"/>
                        </a:solidFill>
                        <a:effectLst/>
                        <a:latin typeface="Calibri"/>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err="1">
                          <a:solidFill>
                            <a:srgbClr val="000000"/>
                          </a:solidFill>
                          <a:effectLst/>
                          <a:latin typeface="Calibri"/>
                        </a:rPr>
                        <a:t>ctg_size</a:t>
                      </a:r>
                      <a:r>
                        <a:rPr lang="en-US" sz="1200" b="0" i="0" u="none" strike="noStrike" dirty="0">
                          <a:solidFill>
                            <a:srgbClr val="000000"/>
                          </a:solidFill>
                          <a:effectLst/>
                          <a:latin typeface="Calibri"/>
                        </a:rPr>
                        <a:t> (</a:t>
                      </a:r>
                      <a:r>
                        <a:rPr lang="en-US" sz="1200" b="0" i="0" u="none" strike="noStrike" dirty="0" err="1">
                          <a:solidFill>
                            <a:srgbClr val="000000"/>
                          </a:solidFill>
                          <a:effectLst/>
                          <a:latin typeface="Calibri"/>
                        </a:rPr>
                        <a:t>kbp</a:t>
                      </a:r>
                      <a:r>
                        <a:rPr lang="en-US" sz="1200" b="0" i="0" u="none" strike="noStrike" dirty="0">
                          <a:solidFill>
                            <a:srgbClr val="000000"/>
                          </a:solidFill>
                          <a:effectLst/>
                          <a:latin typeface="Calibri"/>
                        </a:rPr>
                        <a: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90500">
                <a:tc>
                  <a:txBody>
                    <a:bodyPr/>
                    <a:lstStyle/>
                    <a:p>
                      <a:pPr algn="ctr" fontAlgn="b"/>
                      <a:r>
                        <a:rPr lang="en-US" sz="1200" b="0" i="0" u="none" strike="noStrike" dirty="0">
                          <a:solidFill>
                            <a:srgbClr val="000000"/>
                          </a:solidFill>
                          <a:effectLst/>
                          <a:latin typeface="Calibri"/>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615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algn="ctr" fontAlgn="b"/>
                      <a:r>
                        <a:rPr lang="en-US" sz="1200" b="0" i="0" u="none" strike="noStrike">
                          <a:solidFill>
                            <a:srgbClr val="000000"/>
                          </a:solidFill>
                          <a:effectLst/>
                          <a:latin typeface="Calibri"/>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515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algn="ctr" fontAlgn="b"/>
                      <a:r>
                        <a:rPr lang="en-US" sz="1200" b="0" i="0" u="none" strike="noStrike">
                          <a:solidFill>
                            <a:srgbClr val="000000"/>
                          </a:solidFill>
                          <a:effectLst/>
                          <a:latin typeface="Calibri"/>
                        </a:rPr>
                        <a:t>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512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0500">
                <a:tc>
                  <a:txBody>
                    <a:bodyPr/>
                    <a:lstStyle/>
                    <a:p>
                      <a:pPr algn="ctr" fontAlgn="b"/>
                      <a:r>
                        <a:rPr lang="en-US" sz="1200" b="0" i="0" u="none" strike="noStrike">
                          <a:solidFill>
                            <a:srgbClr val="000000"/>
                          </a:solidFill>
                          <a:effectLst/>
                          <a:latin typeface="Calibri"/>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450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90500">
                <a:tc>
                  <a:txBody>
                    <a:bodyPr/>
                    <a:lstStyle/>
                    <a:p>
                      <a:pPr algn="ctr" fontAlgn="b"/>
                      <a:r>
                        <a:rPr lang="en-US" sz="1200" b="0" i="0" u="none" strike="noStrike">
                          <a:solidFill>
                            <a:srgbClr val="000000"/>
                          </a:solidFill>
                          <a:effectLst/>
                          <a:latin typeface="Calibri"/>
                        </a:rPr>
                        <a:t>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chemeClr val="tx1"/>
                          </a:solidFill>
                          <a:effectLst/>
                          <a:latin typeface="Calibri"/>
                        </a:rPr>
                        <a:t>360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90500">
                <a:tc>
                  <a:txBody>
                    <a:bodyPr/>
                    <a:lstStyle/>
                    <a:p>
                      <a:pPr algn="ctr" fontAlgn="b"/>
                      <a:r>
                        <a:rPr lang="en-US" sz="1200" b="0" i="0" u="none" strike="noStrike">
                          <a:solidFill>
                            <a:srgbClr val="000000"/>
                          </a:solidFill>
                          <a:effectLst/>
                          <a:latin typeface="Calibri"/>
                        </a:rPr>
                        <a:t>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chemeClr val="tx1"/>
                          </a:solidFill>
                          <a:effectLst/>
                          <a:latin typeface="Calibri"/>
                        </a:rPr>
                        <a:t>356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90500">
                <a:tc>
                  <a:txBody>
                    <a:bodyPr/>
                    <a:lstStyle/>
                    <a:p>
                      <a:pPr algn="ctr" fontAlgn="b"/>
                      <a:r>
                        <a:rPr lang="en-US" sz="1200" b="0" i="0" u="none" strike="noStrike">
                          <a:solidFill>
                            <a:srgbClr val="000000"/>
                          </a:solidFill>
                          <a:effectLst/>
                          <a:latin typeface="Calibri"/>
                        </a:rPr>
                        <a:t>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310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90500">
                <a:tc>
                  <a:txBody>
                    <a:bodyPr/>
                    <a:lstStyle/>
                    <a:p>
                      <a:pPr algn="ctr" fontAlgn="b"/>
                      <a:r>
                        <a:rPr lang="en-US" sz="1200" b="0" i="0" u="none" strike="noStrike">
                          <a:solidFill>
                            <a:srgbClr val="000000"/>
                          </a:solidFill>
                          <a:effectLst/>
                          <a:latin typeface="Calibri"/>
                        </a:rPr>
                        <a:t>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201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90500">
                <a:tc>
                  <a:txBody>
                    <a:bodyPr/>
                    <a:lstStyle/>
                    <a:p>
                      <a:pPr algn="ctr" fontAlgn="b"/>
                      <a:r>
                        <a:rPr lang="en-US" sz="1200" b="0" i="0" u="none" strike="noStrike">
                          <a:solidFill>
                            <a:srgbClr val="000000"/>
                          </a:solidFill>
                          <a:effectLst/>
                          <a:latin typeface="Calibri"/>
                        </a:rPr>
                        <a:t>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189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90500">
                <a:tc>
                  <a:txBody>
                    <a:bodyPr/>
                    <a:lstStyle/>
                    <a:p>
                      <a:pPr algn="ctr" fontAlgn="b"/>
                      <a:r>
                        <a:rPr lang="en-US" sz="1200" b="0" i="0" u="none" strike="noStrike" dirty="0">
                          <a:solidFill>
                            <a:srgbClr val="000000"/>
                          </a:solidFill>
                          <a:effectLst/>
                          <a:latin typeface="Calibri"/>
                        </a:rPr>
                        <a:t>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186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90500">
                <a:tc>
                  <a:txBody>
                    <a:bodyPr/>
                    <a:lstStyle/>
                    <a:p>
                      <a:pPr algn="ctr" fontAlgn="b"/>
                      <a:r>
                        <a:rPr lang="en-US" sz="1200" b="0" i="0" u="none" strike="noStrike">
                          <a:solidFill>
                            <a:srgbClr val="000000"/>
                          </a:solidFill>
                          <a:effectLst/>
                          <a:latin typeface="Calibri"/>
                        </a:rPr>
                        <a:t>11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160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90500">
                <a:tc>
                  <a:txBody>
                    <a:bodyPr/>
                    <a:lstStyle/>
                    <a:p>
                      <a:pPr algn="ctr" fontAlgn="b"/>
                      <a:r>
                        <a:rPr lang="en-US" sz="1200" b="0" i="0" u="none" strike="noStrike">
                          <a:solidFill>
                            <a:srgbClr val="000000"/>
                          </a:solidFill>
                          <a:effectLst/>
                          <a:latin typeface="Calibri"/>
                        </a:rPr>
                        <a:t>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150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90500">
                <a:tc>
                  <a:txBody>
                    <a:bodyPr/>
                    <a:lstStyle/>
                    <a:p>
                      <a:pPr algn="ctr" fontAlgn="b"/>
                      <a:r>
                        <a:rPr lang="en-US" sz="1200" b="0" i="0" u="none" strike="noStrike">
                          <a:solidFill>
                            <a:srgbClr val="000000"/>
                          </a:solidFill>
                          <a:effectLst/>
                          <a:latin typeface="Calibri"/>
                        </a:rPr>
                        <a:t>13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120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90500">
                <a:tc>
                  <a:txBody>
                    <a:bodyPr/>
                    <a:lstStyle/>
                    <a:p>
                      <a:pPr algn="ctr" fontAlgn="b"/>
                      <a:r>
                        <a:rPr lang="en-US" sz="1200" b="0" i="0" u="none" strike="noStrike">
                          <a:solidFill>
                            <a:srgbClr val="000000"/>
                          </a:solidFill>
                          <a:effectLst/>
                          <a:latin typeface="Calibri"/>
                        </a:rPr>
                        <a:t>14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102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90500">
                <a:tc>
                  <a:txBody>
                    <a:bodyPr/>
                    <a:lstStyle/>
                    <a:p>
                      <a:pPr algn="ctr" fontAlgn="b"/>
                      <a:r>
                        <a:rPr lang="en-US" sz="1200" b="0" i="0" u="none" strike="noStrike">
                          <a:solidFill>
                            <a:srgbClr val="000000"/>
                          </a:solidFill>
                          <a:effectLst/>
                          <a:latin typeface="Calibri"/>
                        </a:rPr>
                        <a:t>15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95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90500">
                <a:tc>
                  <a:txBody>
                    <a:bodyPr/>
                    <a:lstStyle/>
                    <a:p>
                      <a:pPr algn="ctr" fontAlgn="b"/>
                      <a:r>
                        <a:rPr lang="en-US" sz="1200" b="0" i="0" u="none" strike="noStrike">
                          <a:solidFill>
                            <a:srgbClr val="000000"/>
                          </a:solidFill>
                          <a:effectLst/>
                          <a:latin typeface="Calibri"/>
                        </a:rPr>
                        <a:t>16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86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90500">
                <a:tc>
                  <a:txBody>
                    <a:bodyPr/>
                    <a:lstStyle/>
                    <a:p>
                      <a:pPr algn="ctr" fontAlgn="b"/>
                      <a:r>
                        <a:rPr lang="en-US" sz="1200" b="0" i="0" u="none" strike="noStrike">
                          <a:solidFill>
                            <a:srgbClr val="000000"/>
                          </a:solidFill>
                          <a:effectLst/>
                          <a:latin typeface="Calibri"/>
                        </a:rPr>
                        <a:t>17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82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90500">
                <a:tc>
                  <a:txBody>
                    <a:bodyPr/>
                    <a:lstStyle/>
                    <a:p>
                      <a:pPr algn="ctr" fontAlgn="b"/>
                      <a:r>
                        <a:rPr lang="en-US" sz="1200" b="0" i="0" u="none" strike="noStrike">
                          <a:solidFill>
                            <a:srgbClr val="000000"/>
                          </a:solidFill>
                          <a:effectLst/>
                          <a:latin typeface="Calibri"/>
                        </a:rPr>
                        <a:t>18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54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90500">
                <a:tc>
                  <a:txBody>
                    <a:bodyPr/>
                    <a:lstStyle/>
                    <a:p>
                      <a:pPr algn="ctr" fontAlgn="b"/>
                      <a:r>
                        <a:rPr lang="en-US" sz="1200" b="0" i="0" u="none" strike="noStrike">
                          <a:solidFill>
                            <a:srgbClr val="000000"/>
                          </a:solidFill>
                          <a:effectLst/>
                          <a:latin typeface="Calibri"/>
                        </a:rPr>
                        <a:t>19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32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90500">
                <a:tc>
                  <a:txBody>
                    <a:bodyPr/>
                    <a:lstStyle/>
                    <a:p>
                      <a:pPr algn="ctr" fontAlgn="b"/>
                      <a:r>
                        <a:rPr lang="en-US" sz="1200" b="0" i="0" u="none" strike="noStrike">
                          <a:solidFill>
                            <a:srgbClr val="000000"/>
                          </a:solidFill>
                          <a:effectLst/>
                          <a:latin typeface="Calibri"/>
                        </a:rPr>
                        <a:t>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21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90500">
                <a:tc>
                  <a:txBody>
                    <a:bodyPr/>
                    <a:lstStyle/>
                    <a:p>
                      <a:pPr algn="ctr" fontAlgn="b"/>
                      <a:r>
                        <a:rPr lang="en-US" sz="1200" b="0" i="0" u="none" strike="noStrike" dirty="0">
                          <a:solidFill>
                            <a:srgbClr val="000000"/>
                          </a:solidFill>
                          <a:effectLst/>
                          <a:latin typeface="Calibri"/>
                        </a:rPr>
                        <a:t>Total</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 4,596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82898123"/>
              </p:ext>
            </p:extLst>
          </p:nvPr>
        </p:nvGraphicFramePr>
        <p:xfrm>
          <a:off x="6003544" y="612971"/>
          <a:ext cx="2286000" cy="4290060"/>
        </p:xfrm>
        <a:graphic>
          <a:graphicData uri="http://schemas.openxmlformats.org/drawingml/2006/table">
            <a:tbl>
              <a:tblPr/>
              <a:tblGrid>
                <a:gridCol w="1066800">
                  <a:extLst>
                    <a:ext uri="{9D8B030D-6E8A-4147-A177-3AD203B41FA5}">
                      <a16:colId xmlns:a16="http://schemas.microsoft.com/office/drawing/2014/main" val="20000"/>
                    </a:ext>
                  </a:extLst>
                </a:gridCol>
                <a:gridCol w="550333">
                  <a:extLst>
                    <a:ext uri="{9D8B030D-6E8A-4147-A177-3AD203B41FA5}">
                      <a16:colId xmlns:a16="http://schemas.microsoft.com/office/drawing/2014/main" val="20001"/>
                    </a:ext>
                  </a:extLst>
                </a:gridCol>
                <a:gridCol w="668867">
                  <a:extLst>
                    <a:ext uri="{9D8B030D-6E8A-4147-A177-3AD203B41FA5}">
                      <a16:colId xmlns:a16="http://schemas.microsoft.com/office/drawing/2014/main" val="20002"/>
                    </a:ext>
                  </a:extLst>
                </a:gridCol>
              </a:tblGrid>
              <a:tr h="190500">
                <a:tc>
                  <a:txBody>
                    <a:bodyPr/>
                    <a:lstStyle/>
                    <a:p>
                      <a:pPr algn="ctr" fontAlgn="b"/>
                      <a:r>
                        <a:rPr lang="en-US" sz="1200" b="0" i="0" u="none" strike="noStrike" dirty="0">
                          <a:solidFill>
                            <a:srgbClr val="000000"/>
                          </a:solidFill>
                          <a:effectLst/>
                          <a:latin typeface="Calibri"/>
                        </a:rPr>
                        <a:t>Accumulated (</a:t>
                      </a:r>
                      <a:r>
                        <a:rPr lang="en-US" sz="1200" b="0" i="0" u="none" strike="noStrike" dirty="0" err="1">
                          <a:solidFill>
                            <a:srgbClr val="000000"/>
                          </a:solidFill>
                          <a:effectLst/>
                          <a:latin typeface="Calibri"/>
                        </a:rPr>
                        <a:t>kbp</a:t>
                      </a:r>
                      <a:r>
                        <a:rPr lang="en-US" sz="1200" b="0" i="0" u="none" strike="noStrike" dirty="0">
                          <a:solidFill>
                            <a:srgbClr val="000000"/>
                          </a:solidFill>
                          <a:effectLst/>
                          <a:latin typeface="Calibri"/>
                        </a:rPr>
                        <a: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a:t>
                      </a:r>
                    </a:p>
                    <a:p>
                      <a:pPr algn="ctr" fontAlgn="b"/>
                      <a:r>
                        <a:rPr lang="en-US" sz="1200" b="0" i="0" u="none" strike="noStrike" dirty="0">
                          <a:solidFill>
                            <a:srgbClr val="000000"/>
                          </a:solidFill>
                          <a:effectLst/>
                          <a:latin typeface="Calibri"/>
                        </a:rPr>
                        <a:t>ASM</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a:t>
                      </a:r>
                    </a:p>
                    <a:p>
                      <a:pPr algn="ctr" fontAlgn="b"/>
                      <a:r>
                        <a:rPr lang="en-US" sz="1200" b="0" i="0" u="none" strike="noStrike" dirty="0">
                          <a:solidFill>
                            <a:srgbClr val="000000"/>
                          </a:solidFill>
                          <a:effectLst/>
                          <a:latin typeface="Calibri"/>
                        </a:rPr>
                        <a:t>genome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90500">
                <a:tc>
                  <a:txBody>
                    <a:bodyPr/>
                    <a:lstStyle/>
                    <a:p>
                      <a:pPr algn="ctr" fontAlgn="b"/>
                      <a:r>
                        <a:rPr lang="en-US" sz="1200" b="0" i="0" u="none" strike="noStrike" dirty="0">
                          <a:solidFill>
                            <a:srgbClr val="000000"/>
                          </a:solidFill>
                          <a:effectLst/>
                          <a:latin typeface="Calibri"/>
                        </a:rPr>
                        <a:t> 615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13%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algn="ctr" fontAlgn="b"/>
                      <a:r>
                        <a:rPr lang="en-US" sz="1200" b="0" i="0" u="none" strike="noStrike" dirty="0">
                          <a:solidFill>
                            <a:srgbClr val="000000"/>
                          </a:solidFill>
                          <a:effectLst/>
                          <a:latin typeface="Calibri"/>
                        </a:rPr>
                        <a:t> 1,130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25%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23%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algn="ctr" fontAlgn="b"/>
                      <a:r>
                        <a:rPr lang="en-US" sz="1200" b="0" i="0" u="none" strike="noStrike">
                          <a:solidFill>
                            <a:srgbClr val="000000"/>
                          </a:solidFill>
                          <a:effectLst/>
                          <a:latin typeface="Calibri"/>
                        </a:rPr>
                        <a:t> 1,642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36%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33%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0500">
                <a:tc>
                  <a:txBody>
                    <a:bodyPr/>
                    <a:lstStyle/>
                    <a:p>
                      <a:pPr algn="ctr" fontAlgn="b"/>
                      <a:r>
                        <a:rPr lang="en-US" sz="1200" b="0" i="0" u="none" strike="noStrike">
                          <a:solidFill>
                            <a:srgbClr val="000000"/>
                          </a:solidFill>
                          <a:effectLst/>
                          <a:latin typeface="Calibri"/>
                        </a:rPr>
                        <a:t> 2,092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46%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42%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90500">
                <a:tc>
                  <a:txBody>
                    <a:bodyPr/>
                    <a:lstStyle/>
                    <a:p>
                      <a:pPr algn="ctr" fontAlgn="b"/>
                      <a:r>
                        <a:rPr lang="en-US" sz="1200" b="0" i="0" u="none" strike="noStrike">
                          <a:solidFill>
                            <a:srgbClr val="000000"/>
                          </a:solidFill>
                          <a:effectLst/>
                          <a:latin typeface="Calibri"/>
                        </a:rPr>
                        <a:t> 2,452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FF0000"/>
                          </a:solidFill>
                          <a:effectLst/>
                          <a:latin typeface="Calibri"/>
                        </a:rPr>
                        <a:t>53%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200" b="0" i="0" u="none" strike="noStrike" dirty="0">
                          <a:solidFill>
                            <a:srgbClr val="000000"/>
                          </a:solidFill>
                          <a:effectLst/>
                          <a:latin typeface="Calibri"/>
                        </a:rPr>
                        <a:t>49%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90500">
                <a:tc>
                  <a:txBody>
                    <a:bodyPr/>
                    <a:lstStyle/>
                    <a:p>
                      <a:pPr algn="ctr" fontAlgn="b"/>
                      <a:r>
                        <a:rPr lang="en-US" sz="1200" b="0" i="0" u="none" strike="noStrike" dirty="0">
                          <a:solidFill>
                            <a:srgbClr val="000000"/>
                          </a:solidFill>
                          <a:effectLst/>
                          <a:latin typeface="Calibri"/>
                        </a:rPr>
                        <a:t> 2,808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61%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FF0000"/>
                          </a:solidFill>
                          <a:effectLst/>
                          <a:latin typeface="Calibri"/>
                        </a:rPr>
                        <a:t>56%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190500">
                <a:tc>
                  <a:txBody>
                    <a:bodyPr/>
                    <a:lstStyle/>
                    <a:p>
                      <a:pPr algn="ctr" fontAlgn="b"/>
                      <a:r>
                        <a:rPr lang="en-US" sz="1200" b="0" i="0" u="none" strike="noStrike">
                          <a:solidFill>
                            <a:srgbClr val="000000"/>
                          </a:solidFill>
                          <a:effectLst/>
                          <a:latin typeface="Calibri"/>
                        </a:rPr>
                        <a:t> 3,118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68%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62%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90500">
                <a:tc>
                  <a:txBody>
                    <a:bodyPr/>
                    <a:lstStyle/>
                    <a:p>
                      <a:pPr algn="ctr" fontAlgn="b"/>
                      <a:r>
                        <a:rPr lang="en-US" sz="1200" b="0" i="0" u="none" strike="noStrike">
                          <a:solidFill>
                            <a:srgbClr val="000000"/>
                          </a:solidFill>
                          <a:effectLst/>
                          <a:latin typeface="Calibri"/>
                        </a:rPr>
                        <a:t> 3,319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72%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66%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90500">
                <a:tc>
                  <a:txBody>
                    <a:bodyPr/>
                    <a:lstStyle/>
                    <a:p>
                      <a:pPr algn="ctr" fontAlgn="b"/>
                      <a:r>
                        <a:rPr lang="en-US" sz="1200" b="0" i="0" u="none" strike="noStrike">
                          <a:solidFill>
                            <a:srgbClr val="000000"/>
                          </a:solidFill>
                          <a:effectLst/>
                          <a:latin typeface="Calibri"/>
                        </a:rPr>
                        <a:t> 3,508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76%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70%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90500">
                <a:tc>
                  <a:txBody>
                    <a:bodyPr/>
                    <a:lstStyle/>
                    <a:p>
                      <a:pPr algn="ctr" fontAlgn="b"/>
                      <a:r>
                        <a:rPr lang="en-US" sz="1200" b="0" i="0" u="none" strike="noStrike">
                          <a:solidFill>
                            <a:srgbClr val="000000"/>
                          </a:solidFill>
                          <a:effectLst/>
                          <a:latin typeface="Calibri"/>
                        </a:rPr>
                        <a:t> 3,694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80%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74%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90500">
                <a:tc>
                  <a:txBody>
                    <a:bodyPr/>
                    <a:lstStyle/>
                    <a:p>
                      <a:pPr algn="ctr" fontAlgn="b"/>
                      <a:r>
                        <a:rPr lang="en-US" sz="1200" b="0" i="0" u="none" strike="noStrike">
                          <a:solidFill>
                            <a:srgbClr val="000000"/>
                          </a:solidFill>
                          <a:effectLst/>
                          <a:latin typeface="Calibri"/>
                        </a:rPr>
                        <a:t> 3,854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84%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77%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90500">
                <a:tc>
                  <a:txBody>
                    <a:bodyPr/>
                    <a:lstStyle/>
                    <a:p>
                      <a:pPr algn="ctr" fontAlgn="b"/>
                      <a:r>
                        <a:rPr lang="en-US" sz="1200" b="0" i="0" u="none" strike="noStrike">
                          <a:solidFill>
                            <a:srgbClr val="000000"/>
                          </a:solidFill>
                          <a:effectLst/>
                          <a:latin typeface="Calibri"/>
                        </a:rPr>
                        <a:t> 4,004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87%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80%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90500">
                <a:tc>
                  <a:txBody>
                    <a:bodyPr/>
                    <a:lstStyle/>
                    <a:p>
                      <a:pPr algn="ctr" fontAlgn="b"/>
                      <a:r>
                        <a:rPr lang="en-US" sz="1200" b="0" i="0" u="none" strike="noStrike">
                          <a:solidFill>
                            <a:srgbClr val="000000"/>
                          </a:solidFill>
                          <a:effectLst/>
                          <a:latin typeface="Calibri"/>
                        </a:rPr>
                        <a:t> 4,124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90%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82%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90500">
                <a:tc>
                  <a:txBody>
                    <a:bodyPr/>
                    <a:lstStyle/>
                    <a:p>
                      <a:pPr algn="ctr" fontAlgn="b"/>
                      <a:r>
                        <a:rPr lang="en-US" sz="1200" b="0" i="0" u="none" strike="noStrike">
                          <a:solidFill>
                            <a:srgbClr val="000000"/>
                          </a:solidFill>
                          <a:effectLst/>
                          <a:latin typeface="Calibri"/>
                        </a:rPr>
                        <a:t> 4,226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92%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85%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90500">
                <a:tc>
                  <a:txBody>
                    <a:bodyPr/>
                    <a:lstStyle/>
                    <a:p>
                      <a:pPr algn="ctr" fontAlgn="b"/>
                      <a:r>
                        <a:rPr lang="en-US" sz="1200" b="0" i="0" u="none" strike="noStrike">
                          <a:solidFill>
                            <a:srgbClr val="000000"/>
                          </a:solidFill>
                          <a:effectLst/>
                          <a:latin typeface="Calibri"/>
                        </a:rPr>
                        <a:t> 4,321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94%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86%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90500">
                <a:tc>
                  <a:txBody>
                    <a:bodyPr/>
                    <a:lstStyle/>
                    <a:p>
                      <a:pPr algn="ctr" fontAlgn="b"/>
                      <a:r>
                        <a:rPr lang="en-US" sz="1200" b="0" i="0" u="none" strike="noStrike">
                          <a:solidFill>
                            <a:srgbClr val="000000"/>
                          </a:solidFill>
                          <a:effectLst/>
                          <a:latin typeface="Calibri"/>
                        </a:rPr>
                        <a:t> 4,407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96%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88%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90500">
                <a:tc>
                  <a:txBody>
                    <a:bodyPr/>
                    <a:lstStyle/>
                    <a:p>
                      <a:pPr algn="ctr" fontAlgn="b"/>
                      <a:r>
                        <a:rPr lang="en-US" sz="1200" b="0" i="0" u="none" strike="noStrike">
                          <a:solidFill>
                            <a:srgbClr val="000000"/>
                          </a:solidFill>
                          <a:effectLst/>
                          <a:latin typeface="Calibri"/>
                        </a:rPr>
                        <a:t> 4,489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98%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90%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90500">
                <a:tc>
                  <a:txBody>
                    <a:bodyPr/>
                    <a:lstStyle/>
                    <a:p>
                      <a:pPr algn="ctr" fontAlgn="b"/>
                      <a:r>
                        <a:rPr lang="en-US" sz="1200" b="0" i="0" u="none" strike="noStrike">
                          <a:solidFill>
                            <a:srgbClr val="000000"/>
                          </a:solidFill>
                          <a:effectLst/>
                          <a:latin typeface="Calibri"/>
                        </a:rPr>
                        <a:t> 4,543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000000"/>
                          </a:solidFill>
                          <a:effectLst/>
                          <a:latin typeface="Calibri"/>
                        </a:rPr>
                        <a:t>99%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91%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90500">
                <a:tc>
                  <a:txBody>
                    <a:bodyPr/>
                    <a:lstStyle/>
                    <a:p>
                      <a:pPr algn="ctr" fontAlgn="b"/>
                      <a:r>
                        <a:rPr lang="en-US" sz="1200" b="0" i="0" u="none" strike="noStrike">
                          <a:solidFill>
                            <a:srgbClr val="000000"/>
                          </a:solidFill>
                          <a:effectLst/>
                          <a:latin typeface="Calibri"/>
                        </a:rPr>
                        <a:t> 4,575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100%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92%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90500">
                <a:tc>
                  <a:txBody>
                    <a:bodyPr/>
                    <a:lstStyle/>
                    <a:p>
                      <a:pPr algn="ctr" fontAlgn="b"/>
                      <a:r>
                        <a:rPr lang="en-US" sz="1200" b="0" i="0" u="none" strike="noStrike">
                          <a:solidFill>
                            <a:srgbClr val="000000"/>
                          </a:solidFill>
                          <a:effectLst/>
                          <a:latin typeface="Calibri"/>
                        </a:rPr>
                        <a:t> 4,596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100%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000000"/>
                          </a:solidFill>
                          <a:effectLst/>
                          <a:latin typeface="Calibri"/>
                        </a:rPr>
                        <a:t>92%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bl>
          </a:graphicData>
        </a:graphic>
      </p:graphicFrame>
      <p:sp>
        <p:nvSpPr>
          <p:cNvPr id="9" name="TextBox 8"/>
          <p:cNvSpPr txBox="1"/>
          <p:nvPr/>
        </p:nvSpPr>
        <p:spPr>
          <a:xfrm>
            <a:off x="2321751" y="3649856"/>
            <a:ext cx="1356462" cy="671851"/>
          </a:xfrm>
          <a:prstGeom prst="rect">
            <a:avLst/>
          </a:prstGeom>
          <a:noFill/>
        </p:spPr>
        <p:txBody>
          <a:bodyPr wrap="none" rtlCol="0">
            <a:spAutoFit/>
          </a:bodyPr>
          <a:lstStyle/>
          <a:p>
            <a:pPr>
              <a:lnSpc>
                <a:spcPct val="150000"/>
              </a:lnSpc>
            </a:pPr>
            <a:r>
              <a:rPr lang="en-US" sz="2800" dirty="0">
                <a:solidFill>
                  <a:srgbClr val="FF0000"/>
                </a:solidFill>
              </a:rPr>
              <a:t>356 </a:t>
            </a:r>
            <a:r>
              <a:rPr lang="en-US" sz="2800" dirty="0" err="1">
                <a:solidFill>
                  <a:srgbClr val="FF0000"/>
                </a:solidFill>
              </a:rPr>
              <a:t>kbp</a:t>
            </a:r>
            <a:endParaRPr lang="en-US" sz="2800" dirty="0">
              <a:solidFill>
                <a:srgbClr val="FF0000"/>
              </a:solidFill>
            </a:endParaRPr>
          </a:p>
        </p:txBody>
      </p:sp>
      <p:sp>
        <p:nvSpPr>
          <p:cNvPr id="3" name="Slide Number Placeholder 2"/>
          <p:cNvSpPr>
            <a:spLocks noGrp="1"/>
          </p:cNvSpPr>
          <p:nvPr>
            <p:ph type="sldNum" sz="quarter" idx="12"/>
          </p:nvPr>
        </p:nvSpPr>
        <p:spPr/>
        <p:txBody>
          <a:bodyPr/>
          <a:lstStyle/>
          <a:p>
            <a:fld id="{9DA039C4-C5F2-1743-BB7A-5D831266C61E}" type="slidenum">
              <a:rPr lang="en-US" smtClean="0"/>
              <a:t>36</a:t>
            </a:fld>
            <a:endParaRPr lang="en-US"/>
          </a:p>
        </p:txBody>
      </p:sp>
    </p:spTree>
    <p:extLst>
      <p:ext uri="{BB962C8B-B14F-4D97-AF65-F5344CB8AC3E}">
        <p14:creationId xmlns:p14="http://schemas.microsoft.com/office/powerpoint/2010/main" val="2440042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6865"/>
            <a:ext cx="8229600" cy="579740"/>
          </a:xfrm>
        </p:spPr>
        <p:txBody>
          <a:bodyPr>
            <a:normAutofit/>
          </a:bodyPr>
          <a:lstStyle/>
          <a:p>
            <a:r>
              <a:rPr lang="en-US" sz="3200" dirty="0"/>
              <a:t>Software for short-read assemblies</a:t>
            </a:r>
          </a:p>
        </p:txBody>
      </p:sp>
      <p:sp>
        <p:nvSpPr>
          <p:cNvPr id="4" name="Slide Number Placeholder 3"/>
          <p:cNvSpPr>
            <a:spLocks noGrp="1"/>
          </p:cNvSpPr>
          <p:nvPr>
            <p:ph type="sldNum" sz="quarter" idx="12"/>
          </p:nvPr>
        </p:nvSpPr>
        <p:spPr/>
        <p:txBody>
          <a:bodyPr/>
          <a:lstStyle/>
          <a:p>
            <a:fld id="{9DA039C4-C5F2-1743-BB7A-5D831266C61E}" type="slidenum">
              <a:rPr lang="en-US" smtClean="0"/>
              <a:t>37</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506840375"/>
              </p:ext>
            </p:extLst>
          </p:nvPr>
        </p:nvGraphicFramePr>
        <p:xfrm>
          <a:off x="830561" y="1008793"/>
          <a:ext cx="7353319" cy="3576282"/>
        </p:xfrm>
        <a:graphic>
          <a:graphicData uri="http://schemas.openxmlformats.org/drawingml/2006/table">
            <a:tbl>
              <a:tblPr/>
              <a:tblGrid>
                <a:gridCol w="2443897">
                  <a:extLst>
                    <a:ext uri="{9D8B030D-6E8A-4147-A177-3AD203B41FA5}">
                      <a16:colId xmlns:a16="http://schemas.microsoft.com/office/drawing/2014/main" val="20000"/>
                    </a:ext>
                  </a:extLst>
                </a:gridCol>
                <a:gridCol w="4909422">
                  <a:extLst>
                    <a:ext uri="{9D8B030D-6E8A-4147-A177-3AD203B41FA5}">
                      <a16:colId xmlns:a16="http://schemas.microsoft.com/office/drawing/2014/main" val="20001"/>
                    </a:ext>
                  </a:extLst>
                </a:gridCol>
              </a:tblGrid>
              <a:tr h="268938">
                <a:tc>
                  <a:txBody>
                    <a:bodyPr/>
                    <a:lstStyle/>
                    <a:p>
                      <a:pPr algn="l" fontAlgn="b"/>
                      <a:r>
                        <a:rPr lang="en-US" sz="1600" b="1" i="0" u="none" strike="noStrike" dirty="0">
                          <a:solidFill>
                            <a:srgbClr val="333333"/>
                          </a:solidFill>
                          <a:effectLst/>
                          <a:latin typeface="Arial"/>
                        </a:rPr>
                        <a:t>Software</a:t>
                      </a:r>
                    </a:p>
                  </a:txBody>
                  <a:tcPr marR="10123" marT="101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1" i="0" u="none" strike="noStrike" dirty="0">
                          <a:solidFill>
                            <a:srgbClr val="333333"/>
                          </a:solidFill>
                          <a:effectLst/>
                          <a:latin typeface="Arial"/>
                        </a:rPr>
                        <a:t>Description</a:t>
                      </a:r>
                    </a:p>
                  </a:txBody>
                  <a:tcPr marR="10123" marT="101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83680">
                <a:tc>
                  <a:txBody>
                    <a:bodyPr/>
                    <a:lstStyle/>
                    <a:p>
                      <a:pPr algn="l" fontAlgn="b"/>
                      <a:r>
                        <a:rPr lang="en-US" sz="1600" b="0" i="0" u="none" strike="noStrike" dirty="0">
                          <a:solidFill>
                            <a:srgbClr val="333333"/>
                          </a:solidFill>
                          <a:effectLst/>
                          <a:latin typeface="Arial"/>
                        </a:rPr>
                        <a:t>Velvet</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333333"/>
                          </a:solidFill>
                          <a:effectLst/>
                          <a:latin typeface="Arial"/>
                        </a:rPr>
                        <a:t>Original de </a:t>
                      </a:r>
                      <a:r>
                        <a:rPr lang="en-US" sz="1600" b="0" i="0" u="none" strike="noStrike" dirty="0" err="1">
                          <a:solidFill>
                            <a:srgbClr val="333333"/>
                          </a:solidFill>
                          <a:effectLst/>
                          <a:latin typeface="Arial"/>
                        </a:rPr>
                        <a:t>Bruijn</a:t>
                      </a:r>
                      <a:r>
                        <a:rPr lang="en-US" sz="1600" b="0" i="0" u="none" strike="noStrike" dirty="0">
                          <a:solidFill>
                            <a:srgbClr val="333333"/>
                          </a:solidFill>
                          <a:effectLst/>
                          <a:latin typeface="Arial"/>
                        </a:rPr>
                        <a:t> graph assembler</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23279">
                <a:tc>
                  <a:txBody>
                    <a:bodyPr/>
                    <a:lstStyle/>
                    <a:p>
                      <a:pPr algn="l" fontAlgn="b"/>
                      <a:r>
                        <a:rPr lang="en-US" sz="1600" b="0" i="0" u="none" strike="noStrike" dirty="0" err="1">
                          <a:solidFill>
                            <a:srgbClr val="333333"/>
                          </a:solidFill>
                          <a:effectLst/>
                          <a:latin typeface="Arial"/>
                        </a:rPr>
                        <a:t>SOAPdenovo</a:t>
                      </a:r>
                      <a:endParaRPr lang="en-US" sz="1600" b="0" i="0" u="none" strike="noStrike" dirty="0">
                        <a:solidFill>
                          <a:srgbClr val="333333"/>
                        </a:solidFill>
                        <a:effectLst/>
                        <a:latin typeface="Arial"/>
                      </a:endParaRP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333333"/>
                          </a:solidFill>
                          <a:effectLst/>
                          <a:latin typeface="Arial"/>
                        </a:rPr>
                        <a:t>De Bruijn graph assembler with error-correction step</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16286">
                <a:tc>
                  <a:txBody>
                    <a:bodyPr/>
                    <a:lstStyle/>
                    <a:p>
                      <a:pPr algn="l" fontAlgn="b"/>
                      <a:r>
                        <a:rPr lang="en-US" sz="1600" b="0" i="0" u="none" strike="noStrike">
                          <a:solidFill>
                            <a:srgbClr val="333333"/>
                          </a:solidFill>
                          <a:effectLst/>
                          <a:latin typeface="Arial"/>
                        </a:rPr>
                        <a:t>Meraculous</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333333"/>
                          </a:solidFill>
                          <a:effectLst/>
                          <a:latin typeface="Arial"/>
                        </a:rPr>
                        <a:t>Hybrid k-</a:t>
                      </a:r>
                      <a:r>
                        <a:rPr lang="en-US" sz="1600" b="0" i="0" u="none" strike="noStrike" dirty="0" err="1">
                          <a:solidFill>
                            <a:srgbClr val="333333"/>
                          </a:solidFill>
                          <a:effectLst/>
                          <a:latin typeface="Arial"/>
                        </a:rPr>
                        <a:t>mer</a:t>
                      </a:r>
                      <a:r>
                        <a:rPr lang="en-US" sz="1600" b="0" i="0" u="none" strike="noStrike" dirty="0">
                          <a:solidFill>
                            <a:srgbClr val="333333"/>
                          </a:solidFill>
                          <a:effectLst/>
                          <a:latin typeface="Arial"/>
                        </a:rPr>
                        <a:t>/read-based</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05352">
                <a:tc>
                  <a:txBody>
                    <a:bodyPr/>
                    <a:lstStyle/>
                    <a:p>
                      <a:pPr algn="l" fontAlgn="b"/>
                      <a:r>
                        <a:rPr lang="en-US" sz="1600" b="0" i="0" u="none" strike="noStrike">
                          <a:solidFill>
                            <a:srgbClr val="333333"/>
                          </a:solidFill>
                          <a:effectLst/>
                          <a:latin typeface="Arial"/>
                        </a:rPr>
                        <a:t>ALLPATHS-LG</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333333"/>
                          </a:solidFill>
                          <a:effectLst/>
                          <a:latin typeface="Arial"/>
                        </a:rPr>
                        <a:t>Uses </a:t>
                      </a:r>
                      <a:r>
                        <a:rPr lang="en-US" sz="1600" b="0" i="0" u="none" strike="noStrike" dirty="0" err="1">
                          <a:solidFill>
                            <a:srgbClr val="333333"/>
                          </a:solidFill>
                          <a:effectLst/>
                          <a:latin typeface="Arial"/>
                        </a:rPr>
                        <a:t>unipath</a:t>
                      </a:r>
                      <a:r>
                        <a:rPr lang="en-US" sz="1600" b="0" i="0" u="none" strike="noStrike" dirty="0">
                          <a:solidFill>
                            <a:srgbClr val="333333"/>
                          </a:solidFill>
                          <a:effectLst/>
                          <a:latin typeface="Arial"/>
                        </a:rPr>
                        <a:t> graph to collapse repeats</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3680">
                <a:tc>
                  <a:txBody>
                    <a:bodyPr/>
                    <a:lstStyle/>
                    <a:p>
                      <a:pPr algn="l" fontAlgn="b"/>
                      <a:r>
                        <a:rPr lang="en-US" sz="1600" b="0" i="0" u="none" strike="noStrike">
                          <a:solidFill>
                            <a:srgbClr val="333333"/>
                          </a:solidFill>
                          <a:effectLst/>
                          <a:latin typeface="Arial"/>
                        </a:rPr>
                        <a:t>SGA</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333333"/>
                          </a:solidFill>
                          <a:effectLst/>
                          <a:latin typeface="Arial"/>
                        </a:rPr>
                        <a:t>Uses string graphs</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26598">
                <a:tc>
                  <a:txBody>
                    <a:bodyPr/>
                    <a:lstStyle/>
                    <a:p>
                      <a:pPr algn="l" fontAlgn="b"/>
                      <a:r>
                        <a:rPr lang="en-US" sz="1600" b="0" i="0" u="none" strike="noStrike">
                          <a:solidFill>
                            <a:srgbClr val="333333"/>
                          </a:solidFill>
                          <a:effectLst/>
                          <a:latin typeface="Arial"/>
                        </a:rPr>
                        <a:t>ABySS</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333333"/>
                          </a:solidFill>
                          <a:effectLst/>
                          <a:latin typeface="Arial"/>
                        </a:rPr>
                        <a:t>Represents de </a:t>
                      </a:r>
                      <a:r>
                        <a:rPr lang="en-US" sz="1600" b="0" i="0" u="none" strike="noStrike" dirty="0" err="1">
                          <a:solidFill>
                            <a:srgbClr val="333333"/>
                          </a:solidFill>
                          <a:effectLst/>
                          <a:latin typeface="Arial"/>
                        </a:rPr>
                        <a:t>Bruijn</a:t>
                      </a:r>
                      <a:r>
                        <a:rPr lang="en-US" sz="1600" b="0" i="0" u="none" strike="noStrike" dirty="0">
                          <a:solidFill>
                            <a:srgbClr val="333333"/>
                          </a:solidFill>
                          <a:effectLst/>
                          <a:latin typeface="Arial"/>
                        </a:rPr>
                        <a:t> graph with a Bloom filter</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17981">
                <a:tc>
                  <a:txBody>
                    <a:bodyPr/>
                    <a:lstStyle/>
                    <a:p>
                      <a:pPr algn="l" fontAlgn="b"/>
                      <a:r>
                        <a:rPr lang="en-US" sz="1600" b="0" i="0" u="none" strike="noStrike" dirty="0">
                          <a:solidFill>
                            <a:srgbClr val="333333"/>
                          </a:solidFill>
                          <a:effectLst/>
                          <a:latin typeface="Arial"/>
                        </a:rPr>
                        <a:t>DISCOVAR de novo</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333333"/>
                          </a:solidFill>
                          <a:effectLst/>
                          <a:latin typeface="Arial"/>
                        </a:rPr>
                        <a:t>Requires 250-bp PCR-free reads</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39365">
                <a:tc>
                  <a:txBody>
                    <a:bodyPr/>
                    <a:lstStyle/>
                    <a:p>
                      <a:pPr algn="l" fontAlgn="b"/>
                      <a:r>
                        <a:rPr lang="en-US" sz="1600" b="0" i="0" u="none" strike="noStrike" dirty="0">
                          <a:solidFill>
                            <a:srgbClr val="333333"/>
                          </a:solidFill>
                          <a:effectLst/>
                          <a:latin typeface="Arial"/>
                        </a:rPr>
                        <a:t>Supernova</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333333"/>
                          </a:solidFill>
                          <a:effectLst/>
                          <a:latin typeface="Arial"/>
                        </a:rPr>
                        <a:t>Assembles 10× linked reads</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8299375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Number Placeholder 1">
            <a:extLst>
              <a:ext uri="{FF2B5EF4-FFF2-40B4-BE49-F238E27FC236}">
                <a16:creationId xmlns:a16="http://schemas.microsoft.com/office/drawing/2014/main" id="{96DB88E7-EB99-2C49-AA32-1CB41BF4E51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11F3F59B-2245-9B44-85F2-D4D23814A96E}" type="slidenum">
              <a:rPr lang="en-US" altLang="en-US" sz="1200">
                <a:solidFill>
                  <a:srgbClr val="898989"/>
                </a:solidFill>
              </a:rPr>
              <a:pPr>
                <a:spcBef>
                  <a:spcPct val="0"/>
                </a:spcBef>
                <a:buFontTx/>
                <a:buNone/>
              </a:pPr>
              <a:t>38</a:t>
            </a:fld>
            <a:endParaRPr lang="en-US" altLang="en-US" sz="1200">
              <a:solidFill>
                <a:srgbClr val="898989"/>
              </a:solidFill>
            </a:endParaRPr>
          </a:p>
        </p:txBody>
      </p:sp>
      <p:pic>
        <p:nvPicPr>
          <p:cNvPr id="44034" name="Picture 2" descr="PacBio_progress2014.png">
            <a:extLst>
              <a:ext uri="{FF2B5EF4-FFF2-40B4-BE49-F238E27FC236}">
                <a16:creationId xmlns:a16="http://schemas.microsoft.com/office/drawing/2014/main" id="{E61A073C-8477-AB41-AD6D-91AE4CB7C2F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42291" y="785921"/>
            <a:ext cx="7338767" cy="29788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TextBox 3">
            <a:extLst>
              <a:ext uri="{FF2B5EF4-FFF2-40B4-BE49-F238E27FC236}">
                <a16:creationId xmlns:a16="http://schemas.microsoft.com/office/drawing/2014/main" id="{1F89EF1B-48B9-B34B-9815-E82949C705B4}"/>
              </a:ext>
            </a:extLst>
          </p:cNvPr>
          <p:cNvSpPr txBox="1">
            <a:spLocks noChangeArrowheads="1"/>
          </p:cNvSpPr>
          <p:nvPr/>
        </p:nvSpPr>
        <p:spPr bwMode="auto">
          <a:xfrm>
            <a:off x="228600" y="3757414"/>
            <a:ext cx="86868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2400" dirty="0">
                <a:latin typeface="+mn-lt"/>
              </a:rPr>
              <a:t>PacBio has solved </a:t>
            </a:r>
            <a:r>
              <a:rPr lang="en-US" altLang="en-US" sz="2400" i="1" dirty="0">
                <a:latin typeface="+mn-lt"/>
              </a:rPr>
              <a:t>de novo </a:t>
            </a:r>
            <a:r>
              <a:rPr lang="en-US" altLang="en-US" sz="2400" dirty="0">
                <a:latin typeface="+mn-lt"/>
              </a:rPr>
              <a:t>assemblies of most bacterial genomes and it will solve assemblies of small “simple” genomes (e.g., &lt;500 </a:t>
            </a:r>
            <a:r>
              <a:rPr lang="en-US" altLang="en-US" sz="2400" dirty="0" err="1">
                <a:latin typeface="+mn-lt"/>
              </a:rPr>
              <a:t>Mbp</a:t>
            </a:r>
            <a:r>
              <a:rPr lang="en-US" altLang="en-US" sz="2400" dirty="0">
                <a:latin typeface="+mn-lt"/>
              </a:rPr>
              <a:t>) with increasing read length and improved sequencing quality.</a:t>
            </a:r>
          </a:p>
        </p:txBody>
      </p:sp>
      <p:sp>
        <p:nvSpPr>
          <p:cNvPr id="44036" name="Title 4">
            <a:extLst>
              <a:ext uri="{FF2B5EF4-FFF2-40B4-BE49-F238E27FC236}">
                <a16:creationId xmlns:a16="http://schemas.microsoft.com/office/drawing/2014/main" id="{DF43B44C-6F55-4D4A-A815-3AC6BDB1940B}"/>
              </a:ext>
            </a:extLst>
          </p:cNvPr>
          <p:cNvSpPr>
            <a:spLocks noGrp="1"/>
          </p:cNvSpPr>
          <p:nvPr>
            <p:ph type="title" idx="4294967295"/>
          </p:nvPr>
        </p:nvSpPr>
        <p:spPr/>
        <p:txBody>
          <a:bodyPr>
            <a:normAutofit/>
          </a:bodyPr>
          <a:lstStyle/>
          <a:p>
            <a:r>
              <a:rPr lang="en-US" altLang="en-US" sz="3200" dirty="0">
                <a:ea typeface="ＭＳ Ｐゴシック" panose="020B0600070205080204" pitchFamily="34" charset="-128"/>
              </a:rPr>
              <a:t>PacBio (raw) for genome assembly</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E9D88D-7F93-CA46-CA81-4BD371113C46}"/>
              </a:ext>
            </a:extLst>
          </p:cNvPr>
          <p:cNvSpPr>
            <a:spLocks noGrp="1"/>
          </p:cNvSpPr>
          <p:nvPr>
            <p:ph type="sldNum" sz="quarter" idx="12"/>
          </p:nvPr>
        </p:nvSpPr>
        <p:spPr/>
        <p:txBody>
          <a:bodyPr/>
          <a:lstStyle/>
          <a:p>
            <a:fld id="{9DA039C4-C5F2-1743-BB7A-5D831266C61E}" type="slidenum">
              <a:rPr lang="en-US" smtClean="0"/>
              <a:t>39</a:t>
            </a:fld>
            <a:endParaRPr lang="en-US"/>
          </a:p>
        </p:txBody>
      </p:sp>
      <p:pic>
        <p:nvPicPr>
          <p:cNvPr id="4" name="Picture 3" descr="Table&#10;&#10;Description automatically generated">
            <a:extLst>
              <a:ext uri="{FF2B5EF4-FFF2-40B4-BE49-F238E27FC236}">
                <a16:creationId xmlns:a16="http://schemas.microsoft.com/office/drawing/2014/main" id="{CC4F394B-8921-89F8-95F4-169570A8A216}"/>
              </a:ext>
            </a:extLst>
          </p:cNvPr>
          <p:cNvPicPr>
            <a:picLocks noChangeAspect="1"/>
          </p:cNvPicPr>
          <p:nvPr/>
        </p:nvPicPr>
        <p:blipFill>
          <a:blip r:embed="rId2"/>
          <a:stretch>
            <a:fillRect/>
          </a:stretch>
        </p:blipFill>
        <p:spPr>
          <a:xfrm>
            <a:off x="234087" y="1593796"/>
            <a:ext cx="8675831" cy="2327019"/>
          </a:xfrm>
          <a:prstGeom prst="rect">
            <a:avLst/>
          </a:prstGeom>
        </p:spPr>
      </p:pic>
      <p:sp>
        <p:nvSpPr>
          <p:cNvPr id="5" name="Title 4">
            <a:extLst>
              <a:ext uri="{FF2B5EF4-FFF2-40B4-BE49-F238E27FC236}">
                <a16:creationId xmlns:a16="http://schemas.microsoft.com/office/drawing/2014/main" id="{53E833FF-3F38-C0BD-42D7-2916D7C35C91}"/>
              </a:ext>
            </a:extLst>
          </p:cNvPr>
          <p:cNvSpPr txBox="1">
            <a:spLocks/>
          </p:cNvSpPr>
          <p:nvPr/>
        </p:nvSpPr>
        <p:spPr>
          <a:xfrm>
            <a:off x="532614" y="233059"/>
            <a:ext cx="8229600" cy="772987"/>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2800" kern="1200">
                <a:solidFill>
                  <a:schemeClr val="tx1"/>
                </a:solidFill>
                <a:latin typeface="+mj-lt"/>
                <a:ea typeface="+mj-ea"/>
                <a:cs typeface="+mj-cs"/>
              </a:defRPr>
            </a:lvl1pPr>
          </a:lstStyle>
          <a:p>
            <a:r>
              <a:rPr lang="en-US" altLang="en-US" sz="3200" dirty="0">
                <a:ea typeface="ＭＳ Ｐゴシック" panose="020B0600070205080204" pitchFamily="34" charset="-128"/>
              </a:rPr>
              <a:t>Nanopore long reads for genome assembly</a:t>
            </a:r>
          </a:p>
        </p:txBody>
      </p:sp>
      <p:sp>
        <p:nvSpPr>
          <p:cNvPr id="6" name="TextBox 5">
            <a:extLst>
              <a:ext uri="{FF2B5EF4-FFF2-40B4-BE49-F238E27FC236}">
                <a16:creationId xmlns:a16="http://schemas.microsoft.com/office/drawing/2014/main" id="{CA4143AA-2866-062D-4F17-D0236A6129ED}"/>
              </a:ext>
            </a:extLst>
          </p:cNvPr>
          <p:cNvSpPr txBox="1"/>
          <p:nvPr/>
        </p:nvSpPr>
        <p:spPr>
          <a:xfrm>
            <a:off x="685803" y="4508565"/>
            <a:ext cx="4146071" cy="276999"/>
          </a:xfrm>
          <a:prstGeom prst="rect">
            <a:avLst/>
          </a:prstGeom>
          <a:noFill/>
        </p:spPr>
        <p:txBody>
          <a:bodyPr wrap="none" rtlCol="0">
            <a:spAutoFit/>
          </a:bodyPr>
          <a:lstStyle/>
          <a:p>
            <a:r>
              <a:rPr lang="en-US" sz="1200" dirty="0"/>
              <a:t>https://</a:t>
            </a:r>
            <a:r>
              <a:rPr lang="en-US" sz="1200" dirty="0" err="1"/>
              <a:t>nanoporetech.com</a:t>
            </a:r>
            <a:r>
              <a:rPr lang="en-US" sz="1200" dirty="0"/>
              <a:t>/applications/investigation/assembly</a:t>
            </a:r>
          </a:p>
        </p:txBody>
      </p:sp>
    </p:spTree>
    <p:extLst>
      <p:ext uri="{BB962C8B-B14F-4D97-AF65-F5344CB8AC3E}">
        <p14:creationId xmlns:p14="http://schemas.microsoft.com/office/powerpoint/2010/main" val="10569933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Complexity of genome assembly</a:t>
            </a:r>
          </a:p>
        </p:txBody>
      </p:sp>
      <p:grpSp>
        <p:nvGrpSpPr>
          <p:cNvPr id="15" name="Group 14"/>
          <p:cNvGrpSpPr/>
          <p:nvPr/>
        </p:nvGrpSpPr>
        <p:grpSpPr>
          <a:xfrm>
            <a:off x="4524090" y="1160889"/>
            <a:ext cx="4479229" cy="2938467"/>
            <a:chOff x="4524087" y="2018136"/>
            <a:chExt cx="4479229" cy="2938467"/>
          </a:xfrm>
        </p:grpSpPr>
        <p:pic>
          <p:nvPicPr>
            <p:cNvPr id="9" name="Picture 8"/>
            <p:cNvPicPr>
              <a:picLocks noChangeAspect="1"/>
            </p:cNvPicPr>
            <p:nvPr/>
          </p:nvPicPr>
          <p:blipFill>
            <a:blip r:embed="rId2"/>
            <a:stretch>
              <a:fillRect/>
            </a:stretch>
          </p:blipFill>
          <p:spPr>
            <a:xfrm>
              <a:off x="4524087" y="2018136"/>
              <a:ext cx="4412113" cy="2938467"/>
            </a:xfrm>
            <a:prstGeom prst="rect">
              <a:avLst/>
            </a:prstGeom>
          </p:spPr>
        </p:pic>
        <p:sp>
          <p:nvSpPr>
            <p:cNvPr id="10" name="Rectangle 9"/>
            <p:cNvSpPr/>
            <p:nvPr/>
          </p:nvSpPr>
          <p:spPr>
            <a:xfrm>
              <a:off x="7842384" y="4710382"/>
              <a:ext cx="1160932" cy="246221"/>
            </a:xfrm>
            <a:prstGeom prst="rect">
              <a:avLst/>
            </a:prstGeom>
          </p:spPr>
          <p:txBody>
            <a:bodyPr wrap="none">
              <a:spAutoFit/>
            </a:bodyPr>
            <a:lstStyle/>
            <a:p>
              <a:r>
                <a:rPr lang="en-US" sz="1000" dirty="0" err="1"/>
                <a:t>criticalmiami.com</a:t>
              </a:r>
              <a:r>
                <a:rPr lang="en-US" sz="1000" dirty="0"/>
                <a:t>/</a:t>
              </a:r>
            </a:p>
          </p:txBody>
        </p:sp>
      </p:grpSp>
      <p:grpSp>
        <p:nvGrpSpPr>
          <p:cNvPr id="14" name="Group 13"/>
          <p:cNvGrpSpPr/>
          <p:nvPr/>
        </p:nvGrpSpPr>
        <p:grpSpPr>
          <a:xfrm>
            <a:off x="457200" y="863667"/>
            <a:ext cx="3360522" cy="3375201"/>
            <a:chOff x="457200" y="1720914"/>
            <a:chExt cx="3360522" cy="3375201"/>
          </a:xfrm>
        </p:grpSpPr>
        <p:pic>
          <p:nvPicPr>
            <p:cNvPr id="8" name="Picture 7" descr="Screen Shot 2015-04-16 at 2.52.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20914"/>
              <a:ext cx="3360522" cy="3374672"/>
            </a:xfrm>
            <a:prstGeom prst="rect">
              <a:avLst/>
            </a:prstGeom>
          </p:spPr>
        </p:pic>
        <p:sp>
          <p:nvSpPr>
            <p:cNvPr id="11" name="TextBox 10"/>
            <p:cNvSpPr txBox="1"/>
            <p:nvPr/>
          </p:nvSpPr>
          <p:spPr>
            <a:xfrm>
              <a:off x="2618253" y="4849894"/>
              <a:ext cx="1069524" cy="246221"/>
            </a:xfrm>
            <a:prstGeom prst="rect">
              <a:avLst/>
            </a:prstGeom>
            <a:noFill/>
          </p:spPr>
          <p:txBody>
            <a:bodyPr wrap="none" rtlCol="0">
              <a:spAutoFit/>
            </a:bodyPr>
            <a:lstStyle/>
            <a:p>
              <a:r>
                <a:rPr lang="en-US" sz="1000" dirty="0" err="1"/>
                <a:t>dreamstime.com</a:t>
              </a:r>
              <a:endParaRPr lang="en-US" sz="1000" dirty="0"/>
            </a:p>
          </p:txBody>
        </p:sp>
      </p:grpSp>
      <p:sp>
        <p:nvSpPr>
          <p:cNvPr id="13" name="TextBox 12"/>
          <p:cNvSpPr txBox="1"/>
          <p:nvPr/>
        </p:nvSpPr>
        <p:spPr>
          <a:xfrm>
            <a:off x="4602899" y="4238868"/>
            <a:ext cx="4236372" cy="830997"/>
          </a:xfrm>
          <a:prstGeom prst="rect">
            <a:avLst/>
          </a:prstGeom>
          <a:noFill/>
        </p:spPr>
        <p:txBody>
          <a:bodyPr wrap="square" rtlCol="0">
            <a:spAutoFit/>
          </a:bodyPr>
          <a:lstStyle/>
          <a:p>
            <a:r>
              <a:rPr lang="en-US" sz="2400" b="1" dirty="0">
                <a:solidFill>
                  <a:srgbClr val="FF0000"/>
                </a:solidFill>
                <a:latin typeface="Bradley Hand Bold"/>
                <a:cs typeface="Bradley Hand Bold"/>
              </a:rPr>
              <a:t>Algorithm</a:t>
            </a:r>
            <a:r>
              <a:rPr lang="en-US" sz="2400" dirty="0">
                <a:latin typeface="Bradley Hand Bold"/>
                <a:cs typeface="Bradley Hand Bold"/>
              </a:rPr>
              <a:t> Can Solve 10, 000 Piece Jigsaw in 24 Hours</a:t>
            </a:r>
          </a:p>
        </p:txBody>
      </p:sp>
      <p:sp>
        <p:nvSpPr>
          <p:cNvPr id="3" name="Slide Number Placeholder 2"/>
          <p:cNvSpPr>
            <a:spLocks noGrp="1"/>
          </p:cNvSpPr>
          <p:nvPr>
            <p:ph type="sldNum" sz="quarter" idx="12"/>
          </p:nvPr>
        </p:nvSpPr>
        <p:spPr/>
        <p:txBody>
          <a:bodyPr/>
          <a:lstStyle/>
          <a:p>
            <a:fld id="{9DA039C4-C5F2-1743-BB7A-5D831266C61E}" type="slidenum">
              <a:rPr lang="en-US" smtClean="0"/>
              <a:t>4</a:t>
            </a:fld>
            <a:endParaRPr lang="en-US"/>
          </a:p>
        </p:txBody>
      </p:sp>
    </p:spTree>
    <p:extLst>
      <p:ext uri="{BB962C8B-B14F-4D97-AF65-F5344CB8AC3E}">
        <p14:creationId xmlns:p14="http://schemas.microsoft.com/office/powerpoint/2010/main" val="4055499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Long-read assemblers</a:t>
            </a:r>
          </a:p>
        </p:txBody>
      </p:sp>
      <p:sp>
        <p:nvSpPr>
          <p:cNvPr id="4" name="Slide Number Placeholder 3"/>
          <p:cNvSpPr>
            <a:spLocks noGrp="1"/>
          </p:cNvSpPr>
          <p:nvPr>
            <p:ph type="sldNum" sz="quarter" idx="12"/>
          </p:nvPr>
        </p:nvSpPr>
        <p:spPr/>
        <p:txBody>
          <a:bodyPr/>
          <a:lstStyle/>
          <a:p>
            <a:fld id="{9DA039C4-C5F2-1743-BB7A-5D831266C61E}" type="slidenum">
              <a:rPr lang="en-US" smtClean="0"/>
              <a:t>40</a:t>
            </a:fld>
            <a:endParaRPr lang="en-US"/>
          </a:p>
        </p:txBody>
      </p:sp>
      <p:pic>
        <p:nvPicPr>
          <p:cNvPr id="6" name="Picture 5" descr="Table&#10;&#10;Description automatically generated">
            <a:extLst>
              <a:ext uri="{FF2B5EF4-FFF2-40B4-BE49-F238E27FC236}">
                <a16:creationId xmlns:a16="http://schemas.microsoft.com/office/drawing/2014/main" id="{42ED4DDD-2C02-B090-FDFA-61F9C9B1907A}"/>
              </a:ext>
            </a:extLst>
          </p:cNvPr>
          <p:cNvPicPr>
            <a:picLocks noChangeAspect="1"/>
          </p:cNvPicPr>
          <p:nvPr/>
        </p:nvPicPr>
        <p:blipFill>
          <a:blip r:embed="rId2"/>
          <a:stretch>
            <a:fillRect/>
          </a:stretch>
        </p:blipFill>
        <p:spPr>
          <a:xfrm>
            <a:off x="107665" y="1063975"/>
            <a:ext cx="8928670" cy="3015549"/>
          </a:xfrm>
          <a:prstGeom prst="rect">
            <a:avLst/>
          </a:prstGeom>
        </p:spPr>
      </p:pic>
    </p:spTree>
    <p:extLst>
      <p:ext uri="{BB962C8B-B14F-4D97-AF65-F5344CB8AC3E}">
        <p14:creationId xmlns:p14="http://schemas.microsoft.com/office/powerpoint/2010/main" val="31114865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70D1A-6E37-8C4E-874E-8B87F0811568}"/>
              </a:ext>
            </a:extLst>
          </p:cNvPr>
          <p:cNvSpPr>
            <a:spLocks noGrp="1"/>
          </p:cNvSpPr>
          <p:nvPr>
            <p:ph type="title"/>
          </p:nvPr>
        </p:nvSpPr>
        <p:spPr/>
        <p:txBody>
          <a:bodyPr>
            <a:normAutofit/>
          </a:bodyPr>
          <a:lstStyle/>
          <a:p>
            <a:r>
              <a:rPr lang="en-US" sz="3200" dirty="0" err="1"/>
              <a:t>Canu</a:t>
            </a:r>
            <a:r>
              <a:rPr lang="en-US" sz="3200" dirty="0"/>
              <a:t> - read correction</a:t>
            </a:r>
          </a:p>
        </p:txBody>
      </p:sp>
      <p:sp>
        <p:nvSpPr>
          <p:cNvPr id="4" name="Slide Number Placeholder 3">
            <a:extLst>
              <a:ext uri="{FF2B5EF4-FFF2-40B4-BE49-F238E27FC236}">
                <a16:creationId xmlns:a16="http://schemas.microsoft.com/office/drawing/2014/main" id="{9E5748EB-977B-5D41-A472-0EE61E4C777A}"/>
              </a:ext>
            </a:extLst>
          </p:cNvPr>
          <p:cNvSpPr>
            <a:spLocks noGrp="1"/>
          </p:cNvSpPr>
          <p:nvPr>
            <p:ph type="sldNum" sz="quarter" idx="12"/>
          </p:nvPr>
        </p:nvSpPr>
        <p:spPr/>
        <p:txBody>
          <a:bodyPr/>
          <a:lstStyle/>
          <a:p>
            <a:fld id="{9DA039C4-C5F2-1743-BB7A-5D831266C61E}" type="slidenum">
              <a:rPr lang="en-US" smtClean="0"/>
              <a:t>41</a:t>
            </a:fld>
            <a:endParaRPr lang="en-US"/>
          </a:p>
        </p:txBody>
      </p:sp>
      <p:pic>
        <p:nvPicPr>
          <p:cNvPr id="6" name="Picture 5" descr="Diagram, schematic&#10;&#10;Description automatically generated">
            <a:extLst>
              <a:ext uri="{FF2B5EF4-FFF2-40B4-BE49-F238E27FC236}">
                <a16:creationId xmlns:a16="http://schemas.microsoft.com/office/drawing/2014/main" id="{F5D5C8B8-6EF6-3440-AAAA-18A82CFD5420}"/>
              </a:ext>
            </a:extLst>
          </p:cNvPr>
          <p:cNvPicPr>
            <a:picLocks noChangeAspect="1"/>
          </p:cNvPicPr>
          <p:nvPr/>
        </p:nvPicPr>
        <p:blipFill>
          <a:blip r:embed="rId3"/>
          <a:stretch>
            <a:fillRect/>
          </a:stretch>
        </p:blipFill>
        <p:spPr>
          <a:xfrm>
            <a:off x="457200" y="1075362"/>
            <a:ext cx="8049534" cy="2967799"/>
          </a:xfrm>
          <a:prstGeom prst="rect">
            <a:avLst/>
          </a:prstGeom>
        </p:spPr>
      </p:pic>
      <p:sp>
        <p:nvSpPr>
          <p:cNvPr id="7" name="TextBox 6">
            <a:extLst>
              <a:ext uri="{FF2B5EF4-FFF2-40B4-BE49-F238E27FC236}">
                <a16:creationId xmlns:a16="http://schemas.microsoft.com/office/drawing/2014/main" id="{55FE0405-57FF-1C4E-BC40-598828049083}"/>
              </a:ext>
            </a:extLst>
          </p:cNvPr>
          <p:cNvSpPr txBox="1"/>
          <p:nvPr/>
        </p:nvSpPr>
        <p:spPr>
          <a:xfrm>
            <a:off x="330956" y="4332803"/>
            <a:ext cx="4958602" cy="369332"/>
          </a:xfrm>
          <a:prstGeom prst="rect">
            <a:avLst/>
          </a:prstGeom>
          <a:noFill/>
        </p:spPr>
        <p:txBody>
          <a:bodyPr wrap="none" rtlCol="0">
            <a:spAutoFit/>
          </a:bodyPr>
          <a:lstStyle/>
          <a:p>
            <a:r>
              <a:rPr lang="en-US" dirty="0" err="1"/>
              <a:t>Koren</a:t>
            </a:r>
            <a:r>
              <a:rPr lang="en-US" dirty="0"/>
              <a:t> et al., Genome Research, 27:722–736 (2017)</a:t>
            </a:r>
          </a:p>
        </p:txBody>
      </p:sp>
      <p:cxnSp>
        <p:nvCxnSpPr>
          <p:cNvPr id="8" name="Straight Connector 7">
            <a:extLst>
              <a:ext uri="{FF2B5EF4-FFF2-40B4-BE49-F238E27FC236}">
                <a16:creationId xmlns:a16="http://schemas.microsoft.com/office/drawing/2014/main" id="{1204F308-631E-BD2B-0E90-1280406AFDB0}"/>
              </a:ext>
            </a:extLst>
          </p:cNvPr>
          <p:cNvCxnSpPr/>
          <p:nvPr/>
        </p:nvCxnSpPr>
        <p:spPr>
          <a:xfrm>
            <a:off x="532127" y="1755549"/>
            <a:ext cx="1372743" cy="0"/>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9310B995-B5DA-0CCF-FACD-2348BD75AEAE}"/>
              </a:ext>
            </a:extLst>
          </p:cNvPr>
          <p:cNvCxnSpPr>
            <a:cxnSpLocks/>
          </p:cNvCxnSpPr>
          <p:nvPr/>
        </p:nvCxnSpPr>
        <p:spPr>
          <a:xfrm>
            <a:off x="7393520" y="3716739"/>
            <a:ext cx="1040296" cy="0"/>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14229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028EC-8A6D-664E-BDCA-AAF6BE5B758D}"/>
              </a:ext>
            </a:extLst>
          </p:cNvPr>
          <p:cNvSpPr>
            <a:spLocks noGrp="1"/>
          </p:cNvSpPr>
          <p:nvPr>
            <p:ph type="title"/>
          </p:nvPr>
        </p:nvSpPr>
        <p:spPr>
          <a:xfrm>
            <a:off x="457200" y="305228"/>
            <a:ext cx="8229600" cy="579740"/>
          </a:xfrm>
        </p:spPr>
        <p:txBody>
          <a:bodyPr>
            <a:normAutofit/>
          </a:bodyPr>
          <a:lstStyle/>
          <a:p>
            <a:r>
              <a:rPr lang="en-US" sz="3200" dirty="0" err="1"/>
              <a:t>Canu</a:t>
            </a:r>
            <a:r>
              <a:rPr lang="en-US" sz="3200" dirty="0"/>
              <a:t> - read trimming</a:t>
            </a:r>
          </a:p>
        </p:txBody>
      </p:sp>
      <p:sp>
        <p:nvSpPr>
          <p:cNvPr id="4" name="Slide Number Placeholder 3">
            <a:extLst>
              <a:ext uri="{FF2B5EF4-FFF2-40B4-BE49-F238E27FC236}">
                <a16:creationId xmlns:a16="http://schemas.microsoft.com/office/drawing/2014/main" id="{90021358-781C-7B49-B12C-8F9399CAE9BE}"/>
              </a:ext>
            </a:extLst>
          </p:cNvPr>
          <p:cNvSpPr>
            <a:spLocks noGrp="1"/>
          </p:cNvSpPr>
          <p:nvPr>
            <p:ph type="sldNum" sz="quarter" idx="12"/>
          </p:nvPr>
        </p:nvSpPr>
        <p:spPr/>
        <p:txBody>
          <a:bodyPr/>
          <a:lstStyle/>
          <a:p>
            <a:fld id="{9DA039C4-C5F2-1743-BB7A-5D831266C61E}" type="slidenum">
              <a:rPr lang="en-US" smtClean="0"/>
              <a:t>42</a:t>
            </a:fld>
            <a:endParaRPr lang="en-US"/>
          </a:p>
        </p:txBody>
      </p:sp>
      <p:pic>
        <p:nvPicPr>
          <p:cNvPr id="6" name="Picture 5" descr="Diagram&#10;&#10;Description automatically generated">
            <a:extLst>
              <a:ext uri="{FF2B5EF4-FFF2-40B4-BE49-F238E27FC236}">
                <a16:creationId xmlns:a16="http://schemas.microsoft.com/office/drawing/2014/main" id="{7DCFFF06-7386-C341-AEB0-DCFB785C33E7}"/>
              </a:ext>
            </a:extLst>
          </p:cNvPr>
          <p:cNvPicPr>
            <a:picLocks noChangeAspect="1"/>
          </p:cNvPicPr>
          <p:nvPr/>
        </p:nvPicPr>
        <p:blipFill>
          <a:blip r:embed="rId2"/>
          <a:stretch>
            <a:fillRect/>
          </a:stretch>
        </p:blipFill>
        <p:spPr>
          <a:xfrm>
            <a:off x="457200" y="1315952"/>
            <a:ext cx="8433487" cy="2999539"/>
          </a:xfrm>
          <a:prstGeom prst="rect">
            <a:avLst/>
          </a:prstGeom>
        </p:spPr>
      </p:pic>
      <p:cxnSp>
        <p:nvCxnSpPr>
          <p:cNvPr id="3" name="Straight Connector 2">
            <a:extLst>
              <a:ext uri="{FF2B5EF4-FFF2-40B4-BE49-F238E27FC236}">
                <a16:creationId xmlns:a16="http://schemas.microsoft.com/office/drawing/2014/main" id="{57826F6F-109A-0468-D5EA-1A5ACB485B5E}"/>
              </a:ext>
            </a:extLst>
          </p:cNvPr>
          <p:cNvCxnSpPr>
            <a:cxnSpLocks/>
          </p:cNvCxnSpPr>
          <p:nvPr/>
        </p:nvCxnSpPr>
        <p:spPr>
          <a:xfrm>
            <a:off x="5259972" y="1816599"/>
            <a:ext cx="1372743" cy="0"/>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7F39E104-0CE9-8100-6CEF-23F94AD05348}"/>
              </a:ext>
            </a:extLst>
          </p:cNvPr>
          <p:cNvCxnSpPr>
            <a:cxnSpLocks/>
          </p:cNvCxnSpPr>
          <p:nvPr/>
        </p:nvCxnSpPr>
        <p:spPr>
          <a:xfrm>
            <a:off x="5259972" y="2864875"/>
            <a:ext cx="1372743" cy="0"/>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29682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2BBBE-1AF0-BD4A-B82F-C09770BA089F}"/>
              </a:ext>
            </a:extLst>
          </p:cNvPr>
          <p:cNvSpPr>
            <a:spLocks noGrp="1"/>
          </p:cNvSpPr>
          <p:nvPr>
            <p:ph type="title"/>
          </p:nvPr>
        </p:nvSpPr>
        <p:spPr>
          <a:xfrm>
            <a:off x="625645" y="0"/>
            <a:ext cx="8229600" cy="677589"/>
          </a:xfrm>
        </p:spPr>
        <p:txBody>
          <a:bodyPr>
            <a:normAutofit/>
          </a:bodyPr>
          <a:lstStyle/>
          <a:p>
            <a:r>
              <a:rPr lang="en-US" sz="3200" dirty="0" err="1"/>
              <a:t>Canu</a:t>
            </a:r>
            <a:r>
              <a:rPr lang="en-US" sz="3200" dirty="0"/>
              <a:t> - assembly (consensus and contigs)</a:t>
            </a:r>
          </a:p>
        </p:txBody>
      </p:sp>
      <p:sp>
        <p:nvSpPr>
          <p:cNvPr id="4" name="Slide Number Placeholder 3">
            <a:extLst>
              <a:ext uri="{FF2B5EF4-FFF2-40B4-BE49-F238E27FC236}">
                <a16:creationId xmlns:a16="http://schemas.microsoft.com/office/drawing/2014/main" id="{781DE177-A110-8D49-97B2-9FBC48CCBA20}"/>
              </a:ext>
            </a:extLst>
          </p:cNvPr>
          <p:cNvSpPr>
            <a:spLocks noGrp="1"/>
          </p:cNvSpPr>
          <p:nvPr>
            <p:ph type="sldNum" sz="quarter" idx="12"/>
          </p:nvPr>
        </p:nvSpPr>
        <p:spPr>
          <a:xfrm>
            <a:off x="6354598" y="4297838"/>
            <a:ext cx="1513316" cy="224796"/>
          </a:xfrm>
        </p:spPr>
        <p:txBody>
          <a:bodyPr/>
          <a:lstStyle/>
          <a:p>
            <a:fld id="{9DA039C4-C5F2-1743-BB7A-5D831266C61E}" type="slidenum">
              <a:rPr lang="en-US" smtClean="0"/>
              <a:t>43</a:t>
            </a:fld>
            <a:endParaRPr lang="en-US"/>
          </a:p>
        </p:txBody>
      </p:sp>
      <p:pic>
        <p:nvPicPr>
          <p:cNvPr id="6" name="Picture 5" descr="Diagram&#10;&#10;Description automatically generated">
            <a:extLst>
              <a:ext uri="{FF2B5EF4-FFF2-40B4-BE49-F238E27FC236}">
                <a16:creationId xmlns:a16="http://schemas.microsoft.com/office/drawing/2014/main" id="{072AFCDE-7163-2A49-9AB1-5501DA54C935}"/>
              </a:ext>
            </a:extLst>
          </p:cNvPr>
          <p:cNvPicPr>
            <a:picLocks noChangeAspect="1"/>
          </p:cNvPicPr>
          <p:nvPr/>
        </p:nvPicPr>
        <p:blipFill>
          <a:blip r:embed="rId2"/>
          <a:stretch>
            <a:fillRect/>
          </a:stretch>
        </p:blipFill>
        <p:spPr>
          <a:xfrm>
            <a:off x="935466" y="833402"/>
            <a:ext cx="6617048" cy="3910074"/>
          </a:xfrm>
          <a:prstGeom prst="rect">
            <a:avLst/>
          </a:prstGeom>
        </p:spPr>
      </p:pic>
      <p:cxnSp>
        <p:nvCxnSpPr>
          <p:cNvPr id="3" name="Straight Connector 2">
            <a:extLst>
              <a:ext uri="{FF2B5EF4-FFF2-40B4-BE49-F238E27FC236}">
                <a16:creationId xmlns:a16="http://schemas.microsoft.com/office/drawing/2014/main" id="{327545D8-3F4D-AD53-342A-53FD71230ED5}"/>
              </a:ext>
            </a:extLst>
          </p:cNvPr>
          <p:cNvCxnSpPr>
            <a:cxnSpLocks/>
          </p:cNvCxnSpPr>
          <p:nvPr/>
        </p:nvCxnSpPr>
        <p:spPr>
          <a:xfrm>
            <a:off x="6667839" y="4725624"/>
            <a:ext cx="756657" cy="0"/>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11D5B6FF-2838-E961-FB57-4C949E2C8575}"/>
              </a:ext>
            </a:extLst>
          </p:cNvPr>
          <p:cNvCxnSpPr>
            <a:cxnSpLocks/>
          </p:cNvCxnSpPr>
          <p:nvPr/>
        </p:nvCxnSpPr>
        <p:spPr>
          <a:xfrm>
            <a:off x="6667839" y="4207653"/>
            <a:ext cx="756657" cy="0"/>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ACE8FD2E-6FA5-E48D-176B-C0143067767B}"/>
              </a:ext>
            </a:extLst>
          </p:cNvPr>
          <p:cNvCxnSpPr>
            <a:cxnSpLocks/>
          </p:cNvCxnSpPr>
          <p:nvPr/>
        </p:nvCxnSpPr>
        <p:spPr>
          <a:xfrm>
            <a:off x="6667839" y="3668268"/>
            <a:ext cx="756657" cy="0"/>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9F5D6C68-AC98-4C8D-E30D-14CBD0CD7F6F}"/>
              </a:ext>
            </a:extLst>
          </p:cNvPr>
          <p:cNvCxnSpPr>
            <a:cxnSpLocks/>
          </p:cNvCxnSpPr>
          <p:nvPr/>
        </p:nvCxnSpPr>
        <p:spPr>
          <a:xfrm>
            <a:off x="4572000" y="3957492"/>
            <a:ext cx="1212533" cy="0"/>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01079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8F32F-2975-5449-AE2B-FC614BA11998}"/>
              </a:ext>
            </a:extLst>
          </p:cNvPr>
          <p:cNvSpPr>
            <a:spLocks noGrp="1"/>
          </p:cNvSpPr>
          <p:nvPr>
            <p:ph type="title"/>
          </p:nvPr>
        </p:nvSpPr>
        <p:spPr/>
        <p:txBody>
          <a:bodyPr>
            <a:normAutofit/>
          </a:bodyPr>
          <a:lstStyle/>
          <a:p>
            <a:r>
              <a:rPr lang="en-US" sz="3200" dirty="0"/>
              <a:t>Contig polishing</a:t>
            </a:r>
          </a:p>
        </p:txBody>
      </p:sp>
      <p:sp>
        <p:nvSpPr>
          <p:cNvPr id="4" name="Slide Number Placeholder 3">
            <a:extLst>
              <a:ext uri="{FF2B5EF4-FFF2-40B4-BE49-F238E27FC236}">
                <a16:creationId xmlns:a16="http://schemas.microsoft.com/office/drawing/2014/main" id="{2F418F0E-B9FA-3F4C-A0AB-3DB957138C45}"/>
              </a:ext>
            </a:extLst>
          </p:cNvPr>
          <p:cNvSpPr>
            <a:spLocks noGrp="1"/>
          </p:cNvSpPr>
          <p:nvPr>
            <p:ph type="sldNum" sz="quarter" idx="12"/>
          </p:nvPr>
        </p:nvSpPr>
        <p:spPr/>
        <p:txBody>
          <a:bodyPr/>
          <a:lstStyle/>
          <a:p>
            <a:fld id="{9DA039C4-C5F2-1743-BB7A-5D831266C61E}" type="slidenum">
              <a:rPr lang="en-US" smtClean="0"/>
              <a:t>44</a:t>
            </a:fld>
            <a:endParaRPr lang="en-US"/>
          </a:p>
        </p:txBody>
      </p:sp>
      <p:graphicFrame>
        <p:nvGraphicFramePr>
          <p:cNvPr id="7" name="Table 6">
            <a:extLst>
              <a:ext uri="{FF2B5EF4-FFF2-40B4-BE49-F238E27FC236}">
                <a16:creationId xmlns:a16="http://schemas.microsoft.com/office/drawing/2014/main" id="{91FD3502-5B75-3545-A0AE-D63C4806BF99}"/>
              </a:ext>
            </a:extLst>
          </p:cNvPr>
          <p:cNvGraphicFramePr>
            <a:graphicFrameLocks noGrp="1"/>
          </p:cNvGraphicFramePr>
          <p:nvPr>
            <p:extLst>
              <p:ext uri="{D42A27DB-BD31-4B8C-83A1-F6EECF244321}">
                <p14:modId xmlns:p14="http://schemas.microsoft.com/office/powerpoint/2010/main" val="3488682251"/>
              </p:ext>
            </p:extLst>
          </p:nvPr>
        </p:nvGraphicFramePr>
        <p:xfrm>
          <a:off x="276102" y="1085929"/>
          <a:ext cx="8591795" cy="2574085"/>
        </p:xfrm>
        <a:graphic>
          <a:graphicData uri="http://schemas.openxmlformats.org/drawingml/2006/table">
            <a:tbl>
              <a:tblPr/>
              <a:tblGrid>
                <a:gridCol w="1916589">
                  <a:extLst>
                    <a:ext uri="{9D8B030D-6E8A-4147-A177-3AD203B41FA5}">
                      <a16:colId xmlns:a16="http://schemas.microsoft.com/office/drawing/2014/main" val="2185940590"/>
                    </a:ext>
                  </a:extLst>
                </a:gridCol>
                <a:gridCol w="6675206">
                  <a:extLst>
                    <a:ext uri="{9D8B030D-6E8A-4147-A177-3AD203B41FA5}">
                      <a16:colId xmlns:a16="http://schemas.microsoft.com/office/drawing/2014/main" val="2514237408"/>
                    </a:ext>
                  </a:extLst>
                </a:gridCol>
              </a:tblGrid>
              <a:tr h="453526">
                <a:tc>
                  <a:txBody>
                    <a:bodyPr/>
                    <a:lstStyle/>
                    <a:p>
                      <a:pPr algn="l" fontAlgn="b"/>
                      <a:r>
                        <a:rPr lang="en-US" sz="2800" b="1" i="0" u="none" strike="noStrike" dirty="0">
                          <a:solidFill>
                            <a:srgbClr val="333333"/>
                          </a:solidFill>
                          <a:effectLst/>
                          <a:latin typeface="Calibri Light" panose="020F0302020204030204" pitchFamily="34" charset="0"/>
                          <a:cs typeface="Calibri Light" panose="020F0302020204030204" pitchFamily="34" charset="0"/>
                        </a:rPr>
                        <a:t>Software</a:t>
                      </a:r>
                    </a:p>
                  </a:txBody>
                  <a:tcPr marR="10123" marT="1012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800" b="1" i="0" u="none" strike="noStrike" dirty="0">
                          <a:solidFill>
                            <a:srgbClr val="333333"/>
                          </a:solidFill>
                          <a:effectLst/>
                          <a:latin typeface="Calibri Light" panose="020F0302020204030204" pitchFamily="34" charset="0"/>
                          <a:cs typeface="Calibri Light" panose="020F0302020204030204" pitchFamily="34" charset="0"/>
                        </a:rPr>
                        <a:t>Description</a:t>
                      </a:r>
                    </a:p>
                  </a:txBody>
                  <a:tcPr marR="10123" marT="1012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4449298"/>
                  </a:ext>
                </a:extLst>
              </a:tr>
              <a:tr h="1066381">
                <a:tc>
                  <a:txBody>
                    <a:bodyPr/>
                    <a:lstStyle/>
                    <a:p>
                      <a:pPr algn="l" fontAlgn="b"/>
                      <a:r>
                        <a:rPr lang="en-US" sz="2800" b="0" i="0" u="none" strike="noStrike" dirty="0">
                          <a:solidFill>
                            <a:srgbClr val="333333"/>
                          </a:solidFill>
                          <a:effectLst/>
                          <a:latin typeface="Calibri Light" panose="020F0302020204030204" pitchFamily="34" charset="0"/>
                          <a:cs typeface="Calibri Light" panose="020F0302020204030204" pitchFamily="34" charset="0"/>
                        </a:rPr>
                        <a:t>Arrow</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800" b="0" i="0" u="none" strike="noStrike" dirty="0">
                          <a:solidFill>
                            <a:srgbClr val="333333"/>
                          </a:solidFill>
                          <a:effectLst/>
                          <a:latin typeface="Calibri Light" panose="020F0302020204030204" pitchFamily="34" charset="0"/>
                          <a:cs typeface="Calibri Light" panose="020F0302020204030204" pitchFamily="34" charset="0"/>
                        </a:rPr>
                        <a:t>Assembly error correction with </a:t>
                      </a:r>
                      <a:r>
                        <a:rPr lang="en-US" sz="2800" b="0" i="0" u="none" strike="noStrike" dirty="0">
                          <a:solidFill>
                            <a:srgbClr val="FF0000"/>
                          </a:solidFill>
                          <a:effectLst/>
                          <a:latin typeface="Calibri Light" panose="020F0302020204030204" pitchFamily="34" charset="0"/>
                          <a:cs typeface="Calibri Light" panose="020F0302020204030204" pitchFamily="34" charset="0"/>
                        </a:rPr>
                        <a:t>PacBio</a:t>
                      </a:r>
                      <a:r>
                        <a:rPr lang="en-US" sz="2800" b="0" i="0" u="none" strike="noStrike" dirty="0">
                          <a:solidFill>
                            <a:srgbClr val="333333"/>
                          </a:solidFill>
                          <a:effectLst/>
                          <a:latin typeface="Calibri Light" panose="020F0302020204030204" pitchFamily="34" charset="0"/>
                          <a:cs typeface="Calibri Light" panose="020F0302020204030204" pitchFamily="34" charset="0"/>
                        </a:rPr>
                        <a:t> long-read alignments</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0611876"/>
                  </a:ext>
                </a:extLst>
              </a:tr>
              <a:tr h="1054178">
                <a:tc>
                  <a:txBody>
                    <a:bodyPr/>
                    <a:lstStyle/>
                    <a:p>
                      <a:pPr algn="l" fontAlgn="b"/>
                      <a:r>
                        <a:rPr lang="en-US" sz="2800" b="0" i="0" u="none" strike="noStrike" dirty="0" err="1">
                          <a:solidFill>
                            <a:srgbClr val="333333"/>
                          </a:solidFill>
                          <a:effectLst/>
                          <a:latin typeface="Calibri Light" panose="020F0302020204030204" pitchFamily="34" charset="0"/>
                          <a:cs typeface="Calibri Light" panose="020F0302020204030204" pitchFamily="34" charset="0"/>
                        </a:rPr>
                        <a:t>Nanopolish</a:t>
                      </a:r>
                      <a:endParaRPr lang="en-US" sz="2800" b="0" i="0" u="none" strike="noStrike" dirty="0">
                        <a:solidFill>
                          <a:srgbClr val="333333"/>
                        </a:solidFill>
                        <a:effectLst/>
                        <a:latin typeface="Calibri Light" panose="020F0302020204030204" pitchFamily="34" charset="0"/>
                        <a:cs typeface="Calibri Light" panose="020F0302020204030204" pitchFamily="34" charset="0"/>
                      </a:endParaRP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800" b="0" i="0" u="none" strike="noStrike" dirty="0">
                          <a:solidFill>
                            <a:srgbClr val="333333"/>
                          </a:solidFill>
                          <a:effectLst/>
                          <a:latin typeface="Calibri Light" panose="020F0302020204030204" pitchFamily="34" charset="0"/>
                          <a:cs typeface="Calibri Light" panose="020F0302020204030204" pitchFamily="34" charset="0"/>
                        </a:rPr>
                        <a:t>Assembly error correction using voltage (raw) </a:t>
                      </a:r>
                      <a:r>
                        <a:rPr lang="en-US" sz="2800" b="0" i="0" u="none" strike="noStrike" dirty="0">
                          <a:solidFill>
                            <a:srgbClr val="FF0000"/>
                          </a:solidFill>
                          <a:effectLst/>
                          <a:latin typeface="Calibri Light" panose="020F0302020204030204" pitchFamily="34" charset="0"/>
                          <a:cs typeface="Calibri Light" panose="020F0302020204030204" pitchFamily="34" charset="0"/>
                        </a:rPr>
                        <a:t>Nanopore</a:t>
                      </a:r>
                      <a:r>
                        <a:rPr lang="en-US" sz="2800" b="0" i="0" u="none" strike="noStrike" dirty="0">
                          <a:solidFill>
                            <a:srgbClr val="333333"/>
                          </a:solidFill>
                          <a:effectLst/>
                          <a:latin typeface="Calibri Light" panose="020F0302020204030204" pitchFamily="34" charset="0"/>
                          <a:cs typeface="Calibri Light" panose="020F0302020204030204" pitchFamily="34" charset="0"/>
                        </a:rPr>
                        <a:t> data</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101454"/>
                  </a:ext>
                </a:extLst>
              </a:tr>
            </a:tbl>
          </a:graphicData>
        </a:graphic>
      </p:graphicFrame>
      <p:graphicFrame>
        <p:nvGraphicFramePr>
          <p:cNvPr id="8" name="Table 7">
            <a:extLst>
              <a:ext uri="{FF2B5EF4-FFF2-40B4-BE49-F238E27FC236}">
                <a16:creationId xmlns:a16="http://schemas.microsoft.com/office/drawing/2014/main" id="{EE63438E-38C1-B042-BB04-A7C22142721A}"/>
              </a:ext>
            </a:extLst>
          </p:cNvPr>
          <p:cNvGraphicFramePr>
            <a:graphicFrameLocks noGrp="1"/>
          </p:cNvGraphicFramePr>
          <p:nvPr>
            <p:extLst>
              <p:ext uri="{D42A27DB-BD31-4B8C-83A1-F6EECF244321}">
                <p14:modId xmlns:p14="http://schemas.microsoft.com/office/powerpoint/2010/main" val="1320829475"/>
              </p:ext>
            </p:extLst>
          </p:nvPr>
        </p:nvGraphicFramePr>
        <p:xfrm>
          <a:off x="276102" y="3888675"/>
          <a:ext cx="8591795" cy="609807"/>
        </p:xfrm>
        <a:graphic>
          <a:graphicData uri="http://schemas.openxmlformats.org/drawingml/2006/table">
            <a:tbl>
              <a:tblPr/>
              <a:tblGrid>
                <a:gridCol w="1916589">
                  <a:extLst>
                    <a:ext uri="{9D8B030D-6E8A-4147-A177-3AD203B41FA5}">
                      <a16:colId xmlns:a16="http://schemas.microsoft.com/office/drawing/2014/main" val="345666448"/>
                    </a:ext>
                  </a:extLst>
                </a:gridCol>
                <a:gridCol w="6675206">
                  <a:extLst>
                    <a:ext uri="{9D8B030D-6E8A-4147-A177-3AD203B41FA5}">
                      <a16:colId xmlns:a16="http://schemas.microsoft.com/office/drawing/2014/main" val="2862623483"/>
                    </a:ext>
                  </a:extLst>
                </a:gridCol>
              </a:tblGrid>
              <a:tr h="609807">
                <a:tc>
                  <a:txBody>
                    <a:bodyPr/>
                    <a:lstStyle/>
                    <a:p>
                      <a:pPr algn="l" fontAlgn="b"/>
                      <a:r>
                        <a:rPr lang="en-US" sz="2800" b="0" i="0" u="none" strike="noStrike" dirty="0">
                          <a:solidFill>
                            <a:srgbClr val="333333"/>
                          </a:solidFill>
                          <a:effectLst/>
                          <a:latin typeface="Calibri Light" panose="020F0302020204030204" pitchFamily="34" charset="0"/>
                          <a:cs typeface="Calibri Light" panose="020F0302020204030204" pitchFamily="34" charset="0"/>
                        </a:rPr>
                        <a:t>Pilon</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800" b="0" i="0" u="none" strike="noStrike" dirty="0">
                          <a:solidFill>
                            <a:srgbClr val="333333"/>
                          </a:solidFill>
                          <a:effectLst/>
                          <a:latin typeface="Calibri Light" panose="020F0302020204030204" pitchFamily="34" charset="0"/>
                          <a:cs typeface="Calibri Light" panose="020F0302020204030204" pitchFamily="34" charset="0"/>
                        </a:rPr>
                        <a:t>Assembly error correction using Illumina data</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7981921"/>
                  </a:ext>
                </a:extLst>
              </a:tr>
            </a:tbl>
          </a:graphicData>
        </a:graphic>
      </p:graphicFrame>
    </p:spTree>
    <p:extLst>
      <p:ext uri="{BB962C8B-B14F-4D97-AF65-F5344CB8AC3E}">
        <p14:creationId xmlns:p14="http://schemas.microsoft.com/office/powerpoint/2010/main" val="20271273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18A88-CDB8-C64B-94F8-0C852DD574C2}"/>
              </a:ext>
            </a:extLst>
          </p:cNvPr>
          <p:cNvSpPr>
            <a:spLocks noGrp="1"/>
          </p:cNvSpPr>
          <p:nvPr>
            <p:ph type="title"/>
          </p:nvPr>
        </p:nvSpPr>
        <p:spPr/>
        <p:txBody>
          <a:bodyPr>
            <a:normAutofit/>
          </a:bodyPr>
          <a:lstStyle/>
          <a:p>
            <a:r>
              <a:rPr lang="en-US" sz="3200" dirty="0"/>
              <a:t>Assembly meets long HiFi PacBio reads</a:t>
            </a:r>
          </a:p>
        </p:txBody>
      </p:sp>
      <p:sp>
        <p:nvSpPr>
          <p:cNvPr id="4" name="Slide Number Placeholder 3">
            <a:extLst>
              <a:ext uri="{FF2B5EF4-FFF2-40B4-BE49-F238E27FC236}">
                <a16:creationId xmlns:a16="http://schemas.microsoft.com/office/drawing/2014/main" id="{CA73ABBE-5C63-E546-A251-3B67262BF9A5}"/>
              </a:ext>
            </a:extLst>
          </p:cNvPr>
          <p:cNvSpPr>
            <a:spLocks noGrp="1"/>
          </p:cNvSpPr>
          <p:nvPr>
            <p:ph type="sldNum" sz="quarter" idx="12"/>
          </p:nvPr>
        </p:nvSpPr>
        <p:spPr/>
        <p:txBody>
          <a:bodyPr/>
          <a:lstStyle/>
          <a:p>
            <a:fld id="{9DA039C4-C5F2-1743-BB7A-5D831266C61E}" type="slidenum">
              <a:rPr lang="en-US" smtClean="0"/>
              <a:t>45</a:t>
            </a:fld>
            <a:endParaRPr lang="en-US"/>
          </a:p>
        </p:txBody>
      </p:sp>
      <p:sp>
        <p:nvSpPr>
          <p:cNvPr id="7" name="TextBox 6">
            <a:extLst>
              <a:ext uri="{FF2B5EF4-FFF2-40B4-BE49-F238E27FC236}">
                <a16:creationId xmlns:a16="http://schemas.microsoft.com/office/drawing/2014/main" id="{482E9617-4795-CD4F-AE0D-1D90E2A4FEC3}"/>
              </a:ext>
            </a:extLst>
          </p:cNvPr>
          <p:cNvSpPr txBox="1"/>
          <p:nvPr/>
        </p:nvSpPr>
        <p:spPr>
          <a:xfrm>
            <a:off x="4653854" y="955693"/>
            <a:ext cx="3445174" cy="523220"/>
          </a:xfrm>
          <a:prstGeom prst="rect">
            <a:avLst/>
          </a:prstGeom>
          <a:noFill/>
        </p:spPr>
        <p:txBody>
          <a:bodyPr wrap="none" rtlCol="0">
            <a:spAutoFit/>
          </a:bodyPr>
          <a:lstStyle/>
          <a:p>
            <a:r>
              <a:rPr lang="en-US" sz="2800" dirty="0"/>
              <a:t>Assembly with </a:t>
            </a:r>
            <a:r>
              <a:rPr lang="en-US" sz="2800" dirty="0" err="1"/>
              <a:t>hifiasm</a:t>
            </a:r>
            <a:endParaRPr lang="en-US" sz="2800" dirty="0"/>
          </a:p>
        </p:txBody>
      </p:sp>
      <p:sp>
        <p:nvSpPr>
          <p:cNvPr id="8" name="TextBox 7">
            <a:extLst>
              <a:ext uri="{FF2B5EF4-FFF2-40B4-BE49-F238E27FC236}">
                <a16:creationId xmlns:a16="http://schemas.microsoft.com/office/drawing/2014/main" id="{78E87A53-8B16-0945-A557-843612C18D99}"/>
              </a:ext>
            </a:extLst>
          </p:cNvPr>
          <p:cNvSpPr txBox="1"/>
          <p:nvPr/>
        </p:nvSpPr>
        <p:spPr>
          <a:xfrm>
            <a:off x="4461721" y="4595717"/>
            <a:ext cx="3792961" cy="369332"/>
          </a:xfrm>
          <a:prstGeom prst="rect">
            <a:avLst/>
          </a:prstGeom>
          <a:noFill/>
        </p:spPr>
        <p:txBody>
          <a:bodyPr wrap="none" rtlCol="0">
            <a:spAutoFit/>
          </a:bodyPr>
          <a:lstStyle/>
          <a:p>
            <a:r>
              <a:rPr lang="en-US" dirty="0"/>
              <a:t>https://</a:t>
            </a:r>
            <a:r>
              <a:rPr lang="en-US" dirty="0" err="1"/>
              <a:t>github.com</a:t>
            </a:r>
            <a:r>
              <a:rPr lang="en-US" dirty="0"/>
              <a:t>/chhylp123/</a:t>
            </a:r>
            <a:r>
              <a:rPr lang="en-US" dirty="0" err="1"/>
              <a:t>hifiasm</a:t>
            </a:r>
            <a:endParaRPr lang="en-US" dirty="0"/>
          </a:p>
        </p:txBody>
      </p:sp>
      <p:graphicFrame>
        <p:nvGraphicFramePr>
          <p:cNvPr id="3" name="Table 2">
            <a:extLst>
              <a:ext uri="{FF2B5EF4-FFF2-40B4-BE49-F238E27FC236}">
                <a16:creationId xmlns:a16="http://schemas.microsoft.com/office/drawing/2014/main" id="{8007217E-0131-464E-B4BE-6AD5B6FDBC76}"/>
              </a:ext>
            </a:extLst>
          </p:cNvPr>
          <p:cNvGraphicFramePr>
            <a:graphicFrameLocks noGrp="1"/>
          </p:cNvGraphicFramePr>
          <p:nvPr>
            <p:extLst>
              <p:ext uri="{D42A27DB-BD31-4B8C-83A1-F6EECF244321}">
                <p14:modId xmlns:p14="http://schemas.microsoft.com/office/powerpoint/2010/main" val="3243512384"/>
              </p:ext>
            </p:extLst>
          </p:nvPr>
        </p:nvGraphicFramePr>
        <p:xfrm>
          <a:off x="4461721" y="1544695"/>
          <a:ext cx="3708400" cy="2969220"/>
        </p:xfrm>
        <a:graphic>
          <a:graphicData uri="http://schemas.openxmlformats.org/drawingml/2006/table">
            <a:tbl>
              <a:tblPr firstRow="1" firstCol="1" bandRow="1">
                <a:tableStyleId>{5C22544A-7EE6-4342-B048-85BDC9FD1C3A}</a:tableStyleId>
              </a:tblPr>
              <a:tblGrid>
                <a:gridCol w="1129805">
                  <a:extLst>
                    <a:ext uri="{9D8B030D-6E8A-4147-A177-3AD203B41FA5}">
                      <a16:colId xmlns:a16="http://schemas.microsoft.com/office/drawing/2014/main" val="825083160"/>
                    </a:ext>
                  </a:extLst>
                </a:gridCol>
                <a:gridCol w="1194295">
                  <a:extLst>
                    <a:ext uri="{9D8B030D-6E8A-4147-A177-3AD203B41FA5}">
                      <a16:colId xmlns:a16="http://schemas.microsoft.com/office/drawing/2014/main" val="2162541788"/>
                    </a:ext>
                  </a:extLst>
                </a:gridCol>
                <a:gridCol w="1384300">
                  <a:extLst>
                    <a:ext uri="{9D8B030D-6E8A-4147-A177-3AD203B41FA5}">
                      <a16:colId xmlns:a16="http://schemas.microsoft.com/office/drawing/2014/main" val="2662076972"/>
                    </a:ext>
                  </a:extLst>
                </a:gridCol>
              </a:tblGrid>
              <a:tr h="657885">
                <a:tc>
                  <a:txBody>
                    <a:bodyPr/>
                    <a:lstStyle/>
                    <a:p>
                      <a:pPr marL="0" marR="0" algn="ctr">
                        <a:spcBef>
                          <a:spcPts val="0"/>
                        </a:spcBef>
                        <a:spcAft>
                          <a:spcPts val="0"/>
                        </a:spcAft>
                      </a:pPr>
                      <a:r>
                        <a:rPr lang="en-US" sz="2400" b="0" i="0" baseline="-25000" dirty="0">
                          <a:effectLst/>
                          <a:latin typeface="Calibri Light" panose="020F0302020204030204" pitchFamily="34" charset="0"/>
                          <a:cs typeface="Calibri Light" panose="020F0302020204030204" pitchFamily="34" charset="0"/>
                        </a:rPr>
                        <a:t>Dataset</a:t>
                      </a:r>
                      <a:endParaRPr lang="en-US" sz="24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algn="ctr" rtl="0" fontAlgn="ctr"/>
                      <a:r>
                        <a:rPr lang="en-US" sz="2000" b="0" i="0" u="none" strike="noStrike" dirty="0">
                          <a:solidFill>
                            <a:srgbClr val="000000"/>
                          </a:solidFill>
                          <a:effectLst/>
                          <a:latin typeface="Calibri Light" panose="020F0302020204030204" pitchFamily="34" charset="0"/>
                          <a:cs typeface="Calibri Light" panose="020F0302020204030204" pitchFamily="34" charset="0"/>
                          <a:hlinkClick r:id="rId2"/>
                        </a:rPr>
                        <a:t>Maize (B73)</a:t>
                      </a:r>
                      <a:endParaRPr lang="en-US" sz="2000" b="0" i="0" u="none" strike="noStrike" dirty="0">
                        <a:solidFill>
                          <a:srgbClr val="000000"/>
                        </a:solidFill>
                        <a:effectLst/>
                        <a:latin typeface="Calibri Light" panose="020F0302020204030204" pitchFamily="34" charset="0"/>
                        <a:cs typeface="Calibri Light" panose="020F0302020204030204" pitchFamily="34" charset="0"/>
                      </a:endParaRPr>
                    </a:p>
                  </a:txBody>
                  <a:tcPr marL="9525" marR="9525" marT="9525" marB="0" anchor="ctr"/>
                </a:tc>
                <a:tc>
                  <a:txBody>
                    <a:bodyPr/>
                    <a:lstStyle/>
                    <a:p>
                      <a:pPr algn="ctr" rtl="0" fontAlgn="ctr"/>
                      <a:r>
                        <a:rPr lang="en-US" sz="2000" b="0" i="0" u="none" strike="noStrike" dirty="0">
                          <a:solidFill>
                            <a:srgbClr val="000000"/>
                          </a:solidFill>
                          <a:effectLst/>
                          <a:latin typeface="Calibri Light" panose="020F0302020204030204" pitchFamily="34" charset="0"/>
                          <a:cs typeface="Calibri Light" panose="020F0302020204030204" pitchFamily="34" charset="0"/>
                          <a:hlinkClick r:id="rId3"/>
                        </a:rPr>
                        <a:t>Human (CHM13)</a:t>
                      </a:r>
                      <a:endParaRPr lang="en-US" sz="2000" b="0" i="0" u="none" strike="noStrike" dirty="0">
                        <a:solidFill>
                          <a:srgbClr val="000000"/>
                        </a:solidFill>
                        <a:effectLst/>
                        <a:latin typeface="Calibri Light" panose="020F0302020204030204" pitchFamily="34" charset="0"/>
                        <a:cs typeface="Calibri Light" panose="020F0302020204030204" pitchFamily="34" charset="0"/>
                      </a:endParaRPr>
                    </a:p>
                  </a:txBody>
                  <a:tcPr marL="9525" marR="9525" marT="9525" marB="0" anchor="ctr"/>
                </a:tc>
                <a:extLst>
                  <a:ext uri="{0D108BD9-81ED-4DB2-BD59-A6C34878D82A}">
                    <a16:rowId xmlns:a16="http://schemas.microsoft.com/office/drawing/2014/main" val="945202321"/>
                  </a:ext>
                </a:extLst>
              </a:tr>
              <a:tr h="462267">
                <a:tc>
                  <a:txBody>
                    <a:bodyPr/>
                    <a:lstStyle/>
                    <a:p>
                      <a:pPr marL="0" marR="0" algn="ctr">
                        <a:spcBef>
                          <a:spcPts val="0"/>
                        </a:spcBef>
                        <a:spcAft>
                          <a:spcPts val="0"/>
                        </a:spcAft>
                      </a:pPr>
                      <a:r>
                        <a:rPr lang="en-US" sz="2400" b="0" i="0" baseline="-25000" dirty="0">
                          <a:effectLst/>
                          <a:latin typeface="Calibri Light" panose="020F0302020204030204" pitchFamily="34" charset="0"/>
                          <a:cs typeface="Calibri Light" panose="020F0302020204030204" pitchFamily="34" charset="0"/>
                        </a:rPr>
                        <a:t>Size</a:t>
                      </a:r>
                      <a:endParaRPr lang="en-US" sz="24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400" b="0" i="0" baseline="-25000" dirty="0">
                          <a:solidFill>
                            <a:schemeClr val="tx1"/>
                          </a:solidFill>
                          <a:effectLst/>
                          <a:latin typeface="Calibri Light" panose="020F0302020204030204" pitchFamily="34" charset="0"/>
                          <a:cs typeface="Calibri Light" panose="020F0302020204030204" pitchFamily="34" charset="0"/>
                        </a:rPr>
                        <a:t>2.2Gb</a:t>
                      </a:r>
                      <a:endParaRPr lang="en-US" sz="2400" b="0" i="0" dirty="0">
                        <a:solidFill>
                          <a:schemeClr val="tx1"/>
                        </a:solidFill>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400" b="0" i="0" baseline="-25000" dirty="0">
                          <a:solidFill>
                            <a:schemeClr val="tx1"/>
                          </a:solidFill>
                          <a:effectLst/>
                          <a:latin typeface="Calibri Light" panose="020F0302020204030204" pitchFamily="34" charset="0"/>
                          <a:cs typeface="Calibri Light" panose="020F0302020204030204" pitchFamily="34" charset="0"/>
                        </a:rPr>
                        <a:t>3.1Gb</a:t>
                      </a:r>
                      <a:endParaRPr lang="en-US" sz="2400" b="0" i="0" dirty="0">
                        <a:solidFill>
                          <a:schemeClr val="tx1"/>
                        </a:solidFill>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extLst>
                  <a:ext uri="{0D108BD9-81ED-4DB2-BD59-A6C34878D82A}">
                    <a16:rowId xmlns:a16="http://schemas.microsoft.com/office/drawing/2014/main" val="4007121174"/>
                  </a:ext>
                </a:extLst>
              </a:tr>
              <a:tr h="462267">
                <a:tc>
                  <a:txBody>
                    <a:bodyPr/>
                    <a:lstStyle/>
                    <a:p>
                      <a:pPr marL="0" marR="0" algn="ctr">
                        <a:spcBef>
                          <a:spcPts val="0"/>
                        </a:spcBef>
                        <a:spcAft>
                          <a:spcPts val="0"/>
                        </a:spcAft>
                      </a:pPr>
                      <a:r>
                        <a:rPr lang="en-US" sz="2400" b="0" i="0" baseline="-25000" dirty="0">
                          <a:effectLst/>
                          <a:latin typeface="Calibri Light" panose="020F0302020204030204" pitchFamily="34" charset="0"/>
                          <a:cs typeface="Calibri Light" panose="020F0302020204030204" pitchFamily="34" charset="0"/>
                        </a:rPr>
                        <a:t>Coverage</a:t>
                      </a:r>
                      <a:endParaRPr lang="en-US" sz="24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400" b="0" i="0" baseline="-25000" dirty="0">
                          <a:effectLst/>
                          <a:latin typeface="Calibri Light" panose="020F0302020204030204" pitchFamily="34" charset="0"/>
                          <a:cs typeface="Calibri Light" panose="020F0302020204030204" pitchFamily="34" charset="0"/>
                        </a:rPr>
                        <a:t>×22</a:t>
                      </a:r>
                      <a:endParaRPr lang="en-US" sz="24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400" b="0" i="0" baseline="-25000" dirty="0">
                          <a:effectLst/>
                          <a:latin typeface="Calibri Light" panose="020F0302020204030204" pitchFamily="34" charset="0"/>
                          <a:cs typeface="Calibri Light" panose="020F0302020204030204" pitchFamily="34" charset="0"/>
                        </a:rPr>
                        <a:t>×32</a:t>
                      </a:r>
                      <a:endParaRPr lang="en-US" sz="24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extLst>
                  <a:ext uri="{0D108BD9-81ED-4DB2-BD59-A6C34878D82A}">
                    <a16:rowId xmlns:a16="http://schemas.microsoft.com/office/drawing/2014/main" val="2979646197"/>
                  </a:ext>
                </a:extLst>
              </a:tr>
              <a:tr h="462267">
                <a:tc>
                  <a:txBody>
                    <a:bodyPr/>
                    <a:lstStyle/>
                    <a:p>
                      <a:pPr marL="0" marR="0" algn="ctr">
                        <a:spcBef>
                          <a:spcPts val="0"/>
                        </a:spcBef>
                        <a:spcAft>
                          <a:spcPts val="0"/>
                        </a:spcAft>
                      </a:pPr>
                      <a:r>
                        <a:rPr lang="en-US" sz="2400" b="0" i="0" baseline="-25000">
                          <a:effectLst/>
                          <a:latin typeface="Calibri Light" panose="020F0302020204030204" pitchFamily="34" charset="0"/>
                          <a:cs typeface="Calibri Light" panose="020F0302020204030204" pitchFamily="34" charset="0"/>
                        </a:rPr>
                        <a:t>CPU time</a:t>
                      </a:r>
                      <a:endParaRPr lang="en-US" sz="2400" b="0" i="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400" b="0" i="0" baseline="-25000" dirty="0">
                          <a:effectLst/>
                          <a:latin typeface="Calibri Light" panose="020F0302020204030204" pitchFamily="34" charset="0"/>
                          <a:cs typeface="Calibri Light" panose="020F0302020204030204" pitchFamily="34" charset="0"/>
                        </a:rPr>
                        <a:t>203.2h</a:t>
                      </a:r>
                      <a:endParaRPr lang="en-US" sz="24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400" b="0" i="0" baseline="-25000" dirty="0">
                          <a:effectLst/>
                          <a:latin typeface="Calibri Light" panose="020F0302020204030204" pitchFamily="34" charset="0"/>
                          <a:cs typeface="Calibri Light" panose="020F0302020204030204" pitchFamily="34" charset="0"/>
                        </a:rPr>
                        <a:t>310.7h</a:t>
                      </a:r>
                      <a:endParaRPr lang="en-US" sz="24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extLst>
                  <a:ext uri="{0D108BD9-81ED-4DB2-BD59-A6C34878D82A}">
                    <a16:rowId xmlns:a16="http://schemas.microsoft.com/office/drawing/2014/main" val="1279855146"/>
                  </a:ext>
                </a:extLst>
              </a:tr>
              <a:tr h="462267">
                <a:tc>
                  <a:txBody>
                    <a:bodyPr/>
                    <a:lstStyle/>
                    <a:p>
                      <a:pPr marL="0" marR="0" algn="ctr">
                        <a:spcBef>
                          <a:spcPts val="0"/>
                        </a:spcBef>
                        <a:spcAft>
                          <a:spcPts val="0"/>
                        </a:spcAft>
                      </a:pPr>
                      <a:r>
                        <a:rPr lang="en-US" sz="2400" b="0" i="0" baseline="-25000">
                          <a:effectLst/>
                          <a:latin typeface="Calibri Light" panose="020F0302020204030204" pitchFamily="34" charset="0"/>
                          <a:cs typeface="Calibri Light" panose="020F0302020204030204" pitchFamily="34" charset="0"/>
                        </a:rPr>
                        <a:t>RAM</a:t>
                      </a:r>
                      <a:endParaRPr lang="en-US" sz="2400" b="0" i="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400" b="0" i="0" baseline="-25000" dirty="0">
                          <a:effectLst/>
                          <a:latin typeface="Calibri Light" panose="020F0302020204030204" pitchFamily="34" charset="0"/>
                          <a:cs typeface="Calibri Light" panose="020F0302020204030204" pitchFamily="34" charset="0"/>
                        </a:rPr>
                        <a:t>68G</a:t>
                      </a:r>
                      <a:endParaRPr lang="en-US" sz="24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400" b="0" i="0" baseline="-25000" dirty="0">
                          <a:effectLst/>
                          <a:latin typeface="Calibri Light" panose="020F0302020204030204" pitchFamily="34" charset="0"/>
                          <a:cs typeface="Calibri Light" panose="020F0302020204030204" pitchFamily="34" charset="0"/>
                        </a:rPr>
                        <a:t>114G</a:t>
                      </a:r>
                      <a:endParaRPr lang="en-US" sz="24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extLst>
                  <a:ext uri="{0D108BD9-81ED-4DB2-BD59-A6C34878D82A}">
                    <a16:rowId xmlns:a16="http://schemas.microsoft.com/office/drawing/2014/main" val="3897612480"/>
                  </a:ext>
                </a:extLst>
              </a:tr>
              <a:tr h="462267">
                <a:tc>
                  <a:txBody>
                    <a:bodyPr/>
                    <a:lstStyle/>
                    <a:p>
                      <a:pPr marL="0" marR="0" algn="ctr">
                        <a:spcBef>
                          <a:spcPts val="0"/>
                        </a:spcBef>
                        <a:spcAft>
                          <a:spcPts val="0"/>
                        </a:spcAft>
                      </a:pPr>
                      <a:r>
                        <a:rPr lang="en-US" sz="2400" b="0" i="0" baseline="-25000">
                          <a:effectLst/>
                          <a:latin typeface="Calibri Light" panose="020F0302020204030204" pitchFamily="34" charset="0"/>
                          <a:cs typeface="Calibri Light" panose="020F0302020204030204" pitchFamily="34" charset="0"/>
                        </a:rPr>
                        <a:t>N50</a:t>
                      </a:r>
                      <a:endParaRPr lang="en-US" sz="2400" b="0" i="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400" b="0" i="0" baseline="-25000" dirty="0">
                          <a:effectLst/>
                          <a:latin typeface="Calibri Light" panose="020F0302020204030204" pitchFamily="34" charset="0"/>
                          <a:cs typeface="Calibri Light" panose="020F0302020204030204" pitchFamily="34" charset="0"/>
                        </a:rPr>
                        <a:t>36.7Mb</a:t>
                      </a:r>
                      <a:endParaRPr lang="en-US" sz="24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400" b="0" i="0" baseline="-25000" dirty="0">
                          <a:effectLst/>
                          <a:latin typeface="Calibri Light" panose="020F0302020204030204" pitchFamily="34" charset="0"/>
                          <a:cs typeface="Calibri Light" panose="020F0302020204030204" pitchFamily="34" charset="0"/>
                        </a:rPr>
                        <a:t>88.9Mb</a:t>
                      </a:r>
                      <a:endParaRPr lang="en-US" sz="24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extLst>
                  <a:ext uri="{0D108BD9-81ED-4DB2-BD59-A6C34878D82A}">
                    <a16:rowId xmlns:a16="http://schemas.microsoft.com/office/drawing/2014/main" val="3201251770"/>
                  </a:ext>
                </a:extLst>
              </a:tr>
            </a:tbl>
          </a:graphicData>
        </a:graphic>
      </p:graphicFrame>
      <p:sp>
        <p:nvSpPr>
          <p:cNvPr id="9" name="Rectangle 2">
            <a:extLst>
              <a:ext uri="{FF2B5EF4-FFF2-40B4-BE49-F238E27FC236}">
                <a16:creationId xmlns:a16="http://schemas.microsoft.com/office/drawing/2014/main" id="{361CD2A4-88F4-B54A-9854-11870EFFC955}"/>
              </a:ext>
            </a:extLst>
          </p:cNvPr>
          <p:cNvSpPr>
            <a:spLocks noChangeArrowheads="1"/>
          </p:cNvSpPr>
          <p:nvPr/>
        </p:nvSpPr>
        <p:spPr bwMode="auto">
          <a:xfrm>
            <a:off x="602030" y="4779623"/>
            <a:ext cx="22129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200" dirty="0">
                <a:latin typeface="Arial" panose="020B0604020202020204" pitchFamily="34" charset="0"/>
              </a:rPr>
              <a:t>Scientific Data, 2020, 7:399</a:t>
            </a:r>
          </a:p>
        </p:txBody>
      </p:sp>
      <p:pic>
        <p:nvPicPr>
          <p:cNvPr id="10" name="Picture 4" descr="Diagram&#10;&#10;Description automatically generated">
            <a:extLst>
              <a:ext uri="{FF2B5EF4-FFF2-40B4-BE49-F238E27FC236}">
                <a16:creationId xmlns:a16="http://schemas.microsoft.com/office/drawing/2014/main" id="{D39E8A09-D187-0442-AE9C-CCE901F345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976497"/>
            <a:ext cx="2222014" cy="376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7279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Assemblies are hypotheses</a:t>
            </a:r>
          </a:p>
        </p:txBody>
      </p:sp>
      <p:sp>
        <p:nvSpPr>
          <p:cNvPr id="3" name="Content Placeholder 2"/>
          <p:cNvSpPr>
            <a:spLocks noGrp="1"/>
          </p:cNvSpPr>
          <p:nvPr>
            <p:ph idx="1"/>
          </p:nvPr>
        </p:nvSpPr>
        <p:spPr>
          <a:xfrm>
            <a:off x="546100" y="1242977"/>
            <a:ext cx="8229600" cy="2717224"/>
          </a:xfrm>
        </p:spPr>
        <p:txBody>
          <a:bodyPr>
            <a:noAutofit/>
          </a:bodyPr>
          <a:lstStyle/>
          <a:p>
            <a:pPr marL="0" indent="0">
              <a:buNone/>
            </a:pPr>
            <a:r>
              <a:rPr lang="en-US" sz="2800" dirty="0"/>
              <a:t>... there will always be </a:t>
            </a:r>
            <a:r>
              <a:rPr lang="en-US" sz="2800" b="1" i="1" dirty="0"/>
              <a:t>some degree of errors </a:t>
            </a:r>
            <a:r>
              <a:rPr lang="en-US" sz="2800" dirty="0"/>
              <a:t>in the characterized genome sequence, both on the level of individual nucleotides and in the ordering of sequence blocks. ..., every genome assembly is the result of a series of assembly heuristics and should accordingly be treated as </a:t>
            </a:r>
            <a:r>
              <a:rPr lang="en-US" sz="2800" b="1" dirty="0"/>
              <a:t>a working hypothesis</a:t>
            </a:r>
            <a:r>
              <a:rPr lang="en-US" sz="2800" dirty="0"/>
              <a:t>.</a:t>
            </a:r>
          </a:p>
        </p:txBody>
      </p:sp>
      <p:sp>
        <p:nvSpPr>
          <p:cNvPr id="4" name="Slide Number Placeholder 3"/>
          <p:cNvSpPr>
            <a:spLocks noGrp="1"/>
          </p:cNvSpPr>
          <p:nvPr>
            <p:ph type="sldNum" sz="quarter" idx="12"/>
          </p:nvPr>
        </p:nvSpPr>
        <p:spPr/>
        <p:txBody>
          <a:bodyPr/>
          <a:lstStyle/>
          <a:p>
            <a:fld id="{9DA039C4-C5F2-1743-BB7A-5D831266C61E}" type="slidenum">
              <a:rPr lang="en-US" smtClean="0"/>
              <a:t>46</a:t>
            </a:fld>
            <a:endParaRPr lang="en-US"/>
          </a:p>
        </p:txBody>
      </p:sp>
      <p:sp>
        <p:nvSpPr>
          <p:cNvPr id="5" name="TextBox 4"/>
          <p:cNvSpPr txBox="1"/>
          <p:nvPr/>
        </p:nvSpPr>
        <p:spPr>
          <a:xfrm>
            <a:off x="457200" y="4417458"/>
            <a:ext cx="2597624" cy="246221"/>
          </a:xfrm>
          <a:prstGeom prst="rect">
            <a:avLst/>
          </a:prstGeom>
          <a:noFill/>
        </p:spPr>
        <p:txBody>
          <a:bodyPr wrap="none" rtlCol="0">
            <a:spAutoFit/>
          </a:bodyPr>
          <a:lstStyle/>
          <a:p>
            <a:r>
              <a:rPr lang="en-US" sz="1000" dirty="0"/>
              <a:t>Evolutionary Conservation, 7:1026-1042, 2014</a:t>
            </a:r>
          </a:p>
        </p:txBody>
      </p:sp>
    </p:spTree>
    <p:extLst>
      <p:ext uri="{BB962C8B-B14F-4D97-AF65-F5344CB8AC3E}">
        <p14:creationId xmlns:p14="http://schemas.microsoft.com/office/powerpoint/2010/main" val="42233284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Assembly evaluation</a:t>
            </a:r>
          </a:p>
        </p:txBody>
      </p:sp>
      <p:sp>
        <p:nvSpPr>
          <p:cNvPr id="4" name="Content Placeholder 3"/>
          <p:cNvSpPr>
            <a:spLocks noGrp="1"/>
          </p:cNvSpPr>
          <p:nvPr>
            <p:ph idx="1"/>
          </p:nvPr>
        </p:nvSpPr>
        <p:spPr>
          <a:xfrm>
            <a:off x="457200" y="785720"/>
            <a:ext cx="8229600" cy="4151800"/>
          </a:xfrm>
        </p:spPr>
        <p:txBody>
          <a:bodyPr>
            <a:normAutofit/>
          </a:bodyPr>
          <a:lstStyle/>
          <a:p>
            <a:pPr marL="457200" indent="-457200">
              <a:buFont typeface="+mj-lt"/>
              <a:buAutoNum type="arabicPeriod"/>
            </a:pPr>
            <a:r>
              <a:rPr lang="en-US" dirty="0"/>
              <a:t>No. of </a:t>
            </a:r>
            <a:r>
              <a:rPr lang="en-US" dirty="0" err="1"/>
              <a:t>contigs</a:t>
            </a:r>
            <a:r>
              <a:rPr lang="en-US" dirty="0"/>
              <a:t>: the total number of </a:t>
            </a:r>
            <a:r>
              <a:rPr lang="en-US" dirty="0" err="1"/>
              <a:t>contigs</a:t>
            </a:r>
            <a:r>
              <a:rPr lang="en-US" dirty="0"/>
              <a:t> in the assembly.</a:t>
            </a:r>
          </a:p>
          <a:p>
            <a:pPr marL="457200" indent="-457200">
              <a:buFont typeface="+mj-lt"/>
              <a:buAutoNum type="arabicPeriod"/>
            </a:pPr>
            <a:r>
              <a:rPr lang="en-US" dirty="0"/>
              <a:t>Largest </a:t>
            </a:r>
            <a:r>
              <a:rPr lang="en-US" dirty="0" err="1"/>
              <a:t>contig</a:t>
            </a:r>
            <a:r>
              <a:rPr lang="en-US" dirty="0"/>
              <a:t>: the length of the largest </a:t>
            </a:r>
            <a:r>
              <a:rPr lang="en-US" dirty="0" err="1"/>
              <a:t>contig</a:t>
            </a:r>
            <a:r>
              <a:rPr lang="en-US" dirty="0"/>
              <a:t> in the assembly.</a:t>
            </a:r>
          </a:p>
          <a:p>
            <a:pPr marL="457200" indent="-457200">
              <a:buFont typeface="+mj-lt"/>
              <a:buAutoNum type="arabicPeriod"/>
            </a:pPr>
            <a:r>
              <a:rPr lang="en-US" dirty="0"/>
              <a:t>Total length: total assembly length</a:t>
            </a:r>
          </a:p>
          <a:p>
            <a:pPr marL="457200" indent="-457200">
              <a:buFont typeface="+mj-lt"/>
              <a:buAutoNum type="arabicPeriod"/>
            </a:pPr>
            <a:r>
              <a:rPr lang="en-US" dirty="0" err="1"/>
              <a:t>Nxx</a:t>
            </a:r>
            <a:r>
              <a:rPr lang="en-US" dirty="0"/>
              <a:t> (N50), </a:t>
            </a:r>
            <a:r>
              <a:rPr lang="en-US" dirty="0" err="1"/>
              <a:t>NGxx</a:t>
            </a:r>
            <a:r>
              <a:rPr lang="en-US" dirty="0"/>
              <a:t> (NG50)</a:t>
            </a:r>
          </a:p>
          <a:p>
            <a:pPr marL="457200" indent="-457200">
              <a:buFont typeface="+mj-lt"/>
              <a:buAutoNum type="arabicPeriod"/>
            </a:pPr>
            <a:r>
              <a:rPr lang="en-US" dirty="0"/>
              <a:t>Using a reference genome, No. of </a:t>
            </a:r>
            <a:r>
              <a:rPr lang="en-US" dirty="0" err="1"/>
              <a:t>misassemblies</a:t>
            </a:r>
            <a:r>
              <a:rPr lang="en-US" dirty="0"/>
              <a:t>, No. INDEL per 100 </a:t>
            </a:r>
            <a:r>
              <a:rPr lang="en-US" dirty="0" err="1"/>
              <a:t>kbp</a:t>
            </a:r>
            <a:r>
              <a:rPr lang="en-US" dirty="0"/>
              <a:t>, and No. of mismatches per 100 </a:t>
            </a:r>
            <a:r>
              <a:rPr lang="en-US" dirty="0" err="1"/>
              <a:t>kbp</a:t>
            </a:r>
            <a:r>
              <a:rPr lang="en-US" dirty="0"/>
              <a:t> are reported</a:t>
            </a:r>
          </a:p>
          <a:p>
            <a:pPr marL="457200" indent="-457200">
              <a:buFont typeface="+mj-lt"/>
              <a:buAutoNum type="arabicPeriod"/>
            </a:pPr>
            <a:r>
              <a:rPr lang="en-US" dirty="0"/>
              <a:t>Evaluation with BUSCO (Benchmarking Universal Single-Copy Orthologs)</a:t>
            </a:r>
          </a:p>
        </p:txBody>
      </p:sp>
      <p:sp>
        <p:nvSpPr>
          <p:cNvPr id="3" name="TextBox 2"/>
          <p:cNvSpPr txBox="1"/>
          <p:nvPr/>
        </p:nvSpPr>
        <p:spPr>
          <a:xfrm>
            <a:off x="3897156" y="4650843"/>
            <a:ext cx="2858112" cy="246221"/>
          </a:xfrm>
          <a:prstGeom prst="rect">
            <a:avLst/>
          </a:prstGeom>
          <a:noFill/>
        </p:spPr>
        <p:txBody>
          <a:bodyPr wrap="none" rtlCol="0">
            <a:spAutoFit/>
          </a:bodyPr>
          <a:lstStyle/>
          <a:p>
            <a:r>
              <a:rPr lang="en-US" sz="1000" dirty="0" err="1"/>
              <a:t>Gurevich</a:t>
            </a:r>
            <a:r>
              <a:rPr lang="en-US" sz="1000" dirty="0"/>
              <a:t> et al., 2013 Bioinformatics 29</a:t>
            </a:r>
            <a:r>
              <a:rPr lang="en-US" sz="1000" b="1" dirty="0"/>
              <a:t>:</a:t>
            </a:r>
            <a:r>
              <a:rPr lang="en-US" sz="1000" dirty="0"/>
              <a:t> 1072-1075.</a:t>
            </a:r>
          </a:p>
        </p:txBody>
      </p:sp>
      <p:sp>
        <p:nvSpPr>
          <p:cNvPr id="5" name="Slide Number Placeholder 4"/>
          <p:cNvSpPr>
            <a:spLocks noGrp="1"/>
          </p:cNvSpPr>
          <p:nvPr>
            <p:ph type="sldNum" sz="quarter" idx="12"/>
          </p:nvPr>
        </p:nvSpPr>
        <p:spPr/>
        <p:txBody>
          <a:bodyPr/>
          <a:lstStyle/>
          <a:p>
            <a:fld id="{9DA039C4-C5F2-1743-BB7A-5D831266C61E}" type="slidenum">
              <a:rPr lang="en-US" smtClean="0"/>
              <a:t>47</a:t>
            </a:fld>
            <a:endParaRPr lang="en-US"/>
          </a:p>
        </p:txBody>
      </p:sp>
    </p:spTree>
    <p:extLst>
      <p:ext uri="{BB962C8B-B14F-4D97-AF65-F5344CB8AC3E}">
        <p14:creationId xmlns:p14="http://schemas.microsoft.com/office/powerpoint/2010/main" val="12819767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itle 1"/>
          <p:cNvSpPr>
            <a:spLocks noGrp="1"/>
          </p:cNvSpPr>
          <p:nvPr>
            <p:ph type="title"/>
          </p:nvPr>
        </p:nvSpPr>
        <p:spPr>
          <a:xfrm>
            <a:off x="205740" y="198192"/>
            <a:ext cx="8850085" cy="858230"/>
          </a:xfrm>
          <a:prstGeom prst="rect">
            <a:avLst/>
          </a:prstGeom>
          <a:noFill/>
          <a:ln>
            <a:miter lim="800000"/>
          </a:ln>
        </p:spPr>
        <p:txBody>
          <a:bodyPr vert="horz" wrap="square" lIns="0" tIns="0" rIns="0" bIns="0" rtlCol="0" anchor="t"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600" b="1" i="0" u="none" kern="1200" baseline="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2pPr>
            <a:lvl3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3pPr>
            <a:lvl4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4pPr>
            <a:lvl5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5pPr>
            <a:lvl6pPr marL="4572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6pPr>
            <a:lvl7pPr marL="9144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7pPr>
            <a:lvl8pPr marL="13716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8pPr>
            <a:lvl9pPr marL="18288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9pPr>
          </a:lstStyle>
          <a:p>
            <a:pPr algn="ctr"/>
            <a:r>
              <a:rPr lang="en-US" altLang="en-US" sz="2600" b="0" dirty="0">
                <a:latin typeface="Calibri" panose="020F0502020204030204" pitchFamily="34" charset="0"/>
                <a:cs typeface="Calibri" panose="020F0502020204030204" pitchFamily="34" charset="0"/>
              </a:rPr>
              <a:t>BUSCO (Benchmarking Universal Single-Copy Orthologs)</a:t>
            </a:r>
            <a:br>
              <a:rPr lang="en-US" altLang="en-US" sz="2600" b="0" dirty="0">
                <a:latin typeface="Calibri" panose="020F0502020204030204" pitchFamily="34" charset="0"/>
                <a:cs typeface="Calibri" panose="020F0502020204030204" pitchFamily="34" charset="0"/>
              </a:rPr>
            </a:br>
            <a:r>
              <a:rPr lang="en-US" altLang="en-US" sz="1900" b="0" dirty="0">
                <a:solidFill>
                  <a:schemeClr val="accent2">
                    <a:lumMod val="50000"/>
                  </a:schemeClr>
                </a:solidFill>
                <a:latin typeface="Calibri" panose="020F0502020204030204" pitchFamily="34" charset="0"/>
                <a:cs typeface="Calibri" panose="020F0502020204030204" pitchFamily="34" charset="0"/>
              </a:rPr>
              <a:t>Universal single-copy genes for assessments of genome assemblies and gene annotation</a:t>
            </a:r>
          </a:p>
        </p:txBody>
      </p:sp>
      <p:sp>
        <p:nvSpPr>
          <p:cNvPr id="2" name="Slide Number Placeholder 1">
            <a:extLst>
              <a:ext uri="{FF2B5EF4-FFF2-40B4-BE49-F238E27FC236}">
                <a16:creationId xmlns:a16="http://schemas.microsoft.com/office/drawing/2014/main" id="{C83108CB-4174-0B40-B3DE-ED871F743C29}"/>
              </a:ext>
            </a:extLst>
          </p:cNvPr>
          <p:cNvSpPr>
            <a:spLocks noGrp="1"/>
          </p:cNvSpPr>
          <p:nvPr>
            <p:ph type="sldNum" sz="quarter" idx="12"/>
          </p:nvPr>
        </p:nvSpPr>
        <p:spPr/>
        <p:txBody>
          <a:bodyPr/>
          <a:lstStyle/>
          <a:p>
            <a:fld id="{9DA039C4-C5F2-1743-BB7A-5D831266C61E}" type="slidenum">
              <a:rPr lang="en-US" smtClean="0"/>
              <a:t>48</a:t>
            </a:fld>
            <a:endParaRPr lang="en-US"/>
          </a:p>
        </p:txBody>
      </p:sp>
      <p:sp>
        <p:nvSpPr>
          <p:cNvPr id="3" name="TextBox 2">
            <a:extLst>
              <a:ext uri="{FF2B5EF4-FFF2-40B4-BE49-F238E27FC236}">
                <a16:creationId xmlns:a16="http://schemas.microsoft.com/office/drawing/2014/main" id="{C2C74ED2-5F73-08E6-0FB3-B6FB6BB58381}"/>
              </a:ext>
            </a:extLst>
          </p:cNvPr>
          <p:cNvSpPr txBox="1"/>
          <p:nvPr/>
        </p:nvSpPr>
        <p:spPr>
          <a:xfrm>
            <a:off x="898765" y="1510888"/>
            <a:ext cx="7346469" cy="1697068"/>
          </a:xfrm>
          <a:prstGeom prst="rect">
            <a:avLst/>
          </a:prstGeom>
          <a:noFill/>
        </p:spPr>
        <p:txBody>
          <a:bodyPr wrap="square" rtlCol="0">
            <a:spAutoFit/>
          </a:bodyPr>
          <a:lstStyle/>
          <a:p>
            <a:pPr>
              <a:lnSpc>
                <a:spcPct val="150000"/>
              </a:lnSpc>
            </a:pPr>
            <a:r>
              <a:rPr lang="en-US" sz="2400" b="1" dirty="0">
                <a:solidFill>
                  <a:srgbClr val="2C3E50"/>
                </a:solidFill>
              </a:rPr>
              <a:t>"core" genes</a:t>
            </a:r>
          </a:p>
          <a:p>
            <a:pPr marL="257175" indent="-257175">
              <a:lnSpc>
                <a:spcPct val="150000"/>
              </a:lnSpc>
              <a:buAutoNum type="arabicPeriod"/>
            </a:pPr>
            <a:r>
              <a:rPr lang="en-US" sz="2400" dirty="0"/>
              <a:t>High universality: orthologs present in most species</a:t>
            </a:r>
          </a:p>
          <a:p>
            <a:pPr marL="257175" indent="-257175">
              <a:lnSpc>
                <a:spcPct val="150000"/>
              </a:lnSpc>
              <a:buAutoNum type="arabicPeriod"/>
            </a:pPr>
            <a:r>
              <a:rPr lang="en-US" sz="2400" dirty="0"/>
              <a:t>Low duplication: most species have a single copy</a:t>
            </a:r>
          </a:p>
        </p:txBody>
      </p:sp>
      <p:sp>
        <p:nvSpPr>
          <p:cNvPr id="4" name="TextBox 3">
            <a:extLst>
              <a:ext uri="{FF2B5EF4-FFF2-40B4-BE49-F238E27FC236}">
                <a16:creationId xmlns:a16="http://schemas.microsoft.com/office/drawing/2014/main" id="{8091E02C-0B70-F79C-0429-227A97D94961}"/>
              </a:ext>
            </a:extLst>
          </p:cNvPr>
          <p:cNvSpPr txBox="1"/>
          <p:nvPr/>
        </p:nvSpPr>
        <p:spPr>
          <a:xfrm>
            <a:off x="979713" y="3481801"/>
            <a:ext cx="7184571" cy="830997"/>
          </a:xfrm>
          <a:prstGeom prst="rect">
            <a:avLst/>
          </a:prstGeom>
          <a:noFill/>
        </p:spPr>
        <p:txBody>
          <a:bodyPr wrap="square" rtlCol="0">
            <a:spAutoFit/>
          </a:bodyPr>
          <a:lstStyle/>
          <a:p>
            <a:r>
              <a:rPr lang="en-US" sz="2400" dirty="0">
                <a:solidFill>
                  <a:srgbClr val="FF0000"/>
                </a:solidFill>
              </a:rPr>
              <a:t>What do you expect for the presence of “core” genes in a new genome?</a:t>
            </a:r>
          </a:p>
        </p:txBody>
      </p:sp>
    </p:spTree>
    <p:extLst>
      <p:ext uri="{BB962C8B-B14F-4D97-AF65-F5344CB8AC3E}">
        <p14:creationId xmlns:p14="http://schemas.microsoft.com/office/powerpoint/2010/main" val="358220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85900" y="118561"/>
            <a:ext cx="6172200" cy="494015"/>
          </a:xfrm>
        </p:spPr>
        <p:txBody>
          <a:bodyPr>
            <a:normAutofit/>
          </a:bodyPr>
          <a:lstStyle/>
          <a:p>
            <a:r>
              <a:rPr lang="en-US" sz="2400" dirty="0"/>
              <a:t>Evaluation with BUSCO</a:t>
            </a:r>
          </a:p>
        </p:txBody>
      </p:sp>
      <p:sp>
        <p:nvSpPr>
          <p:cNvPr id="3" name="Content Placeholder 2"/>
          <p:cNvSpPr>
            <a:spLocks noGrp="1"/>
          </p:cNvSpPr>
          <p:nvPr>
            <p:ph idx="1"/>
          </p:nvPr>
        </p:nvSpPr>
        <p:spPr>
          <a:xfrm>
            <a:off x="444138" y="723585"/>
            <a:ext cx="8543108" cy="416065"/>
          </a:xfrm>
        </p:spPr>
        <p:txBody>
          <a:bodyPr>
            <a:normAutofit fontScale="92500" lnSpcReduction="10000"/>
          </a:bodyPr>
          <a:lstStyle/>
          <a:p>
            <a:pPr marL="0" indent="0">
              <a:buNone/>
            </a:pPr>
            <a:r>
              <a:rPr lang="en-US" dirty="0"/>
              <a:t>Assessing genome assembly and annotation completeness with BUSCO</a:t>
            </a:r>
          </a:p>
          <a:p>
            <a:pPr marL="0" indent="0">
              <a:buNone/>
            </a:pPr>
            <a:endParaRPr lang="en-US" dirty="0"/>
          </a:p>
        </p:txBody>
      </p:sp>
      <p:sp>
        <p:nvSpPr>
          <p:cNvPr id="4" name="Slide Number Placeholder 3"/>
          <p:cNvSpPr>
            <a:spLocks noGrp="1"/>
          </p:cNvSpPr>
          <p:nvPr>
            <p:ph type="sldNum" sz="quarter" idx="12"/>
          </p:nvPr>
        </p:nvSpPr>
        <p:spPr/>
        <p:txBody>
          <a:bodyPr/>
          <a:lstStyle/>
          <a:p>
            <a:fld id="{9DA039C4-C5F2-1743-BB7A-5D831266C61E}" type="slidenum">
              <a:rPr lang="en-US" smtClean="0"/>
              <a:t>49</a:t>
            </a:fld>
            <a:endParaRPr lang="en-US"/>
          </a:p>
        </p:txBody>
      </p:sp>
      <p:pic>
        <p:nvPicPr>
          <p:cNvPr id="8" name="Picture 7" descr="A close-up of a graph&#10;&#10;AI-generated content may be incorrect.">
            <a:extLst>
              <a:ext uri="{FF2B5EF4-FFF2-40B4-BE49-F238E27FC236}">
                <a16:creationId xmlns:a16="http://schemas.microsoft.com/office/drawing/2014/main" id="{A276E35E-FDCE-90AC-F98F-7909065DD26A}"/>
              </a:ext>
            </a:extLst>
          </p:cNvPr>
          <p:cNvPicPr>
            <a:picLocks noChangeAspect="1"/>
          </p:cNvPicPr>
          <p:nvPr/>
        </p:nvPicPr>
        <p:blipFill>
          <a:blip r:embed="rId2"/>
          <a:stretch>
            <a:fillRect/>
          </a:stretch>
        </p:blipFill>
        <p:spPr>
          <a:xfrm>
            <a:off x="2233748" y="1405000"/>
            <a:ext cx="4859382" cy="895285"/>
          </a:xfrm>
          <a:prstGeom prst="rect">
            <a:avLst/>
          </a:prstGeom>
        </p:spPr>
      </p:pic>
      <p:pic>
        <p:nvPicPr>
          <p:cNvPr id="10" name="Picture 9" descr="A blue rectangular box with black numbers&#10;&#10;AI-generated content may be incorrect.">
            <a:extLst>
              <a:ext uri="{FF2B5EF4-FFF2-40B4-BE49-F238E27FC236}">
                <a16:creationId xmlns:a16="http://schemas.microsoft.com/office/drawing/2014/main" id="{A746DC60-4F3D-6CEA-2976-A774E0CB11A1}"/>
              </a:ext>
            </a:extLst>
          </p:cNvPr>
          <p:cNvPicPr>
            <a:picLocks noChangeAspect="1"/>
          </p:cNvPicPr>
          <p:nvPr/>
        </p:nvPicPr>
        <p:blipFill>
          <a:blip r:embed="rId3"/>
          <a:stretch>
            <a:fillRect/>
          </a:stretch>
        </p:blipFill>
        <p:spPr>
          <a:xfrm>
            <a:off x="1916139" y="2446744"/>
            <a:ext cx="5728191" cy="1321890"/>
          </a:xfrm>
          <a:prstGeom prst="rect">
            <a:avLst/>
          </a:prstGeom>
        </p:spPr>
      </p:pic>
      <p:pic>
        <p:nvPicPr>
          <p:cNvPr id="12" name="Picture 11">
            <a:extLst>
              <a:ext uri="{FF2B5EF4-FFF2-40B4-BE49-F238E27FC236}">
                <a16:creationId xmlns:a16="http://schemas.microsoft.com/office/drawing/2014/main" id="{73A971A1-A2B1-032D-D341-8DBCBFFA46C3}"/>
              </a:ext>
            </a:extLst>
          </p:cNvPr>
          <p:cNvPicPr>
            <a:picLocks noChangeAspect="1"/>
          </p:cNvPicPr>
          <p:nvPr/>
        </p:nvPicPr>
        <p:blipFill>
          <a:blip r:embed="rId4"/>
          <a:stretch>
            <a:fillRect/>
          </a:stretch>
        </p:blipFill>
        <p:spPr>
          <a:xfrm>
            <a:off x="1841862" y="3898366"/>
            <a:ext cx="6080759" cy="549856"/>
          </a:xfrm>
          <a:prstGeom prst="rect">
            <a:avLst/>
          </a:prstGeom>
        </p:spPr>
      </p:pic>
      <p:sp>
        <p:nvSpPr>
          <p:cNvPr id="13" name="TextBox 12">
            <a:extLst>
              <a:ext uri="{FF2B5EF4-FFF2-40B4-BE49-F238E27FC236}">
                <a16:creationId xmlns:a16="http://schemas.microsoft.com/office/drawing/2014/main" id="{CA73AABE-90AE-FFE7-4213-39B490BAC0C6}"/>
              </a:ext>
            </a:extLst>
          </p:cNvPr>
          <p:cNvSpPr txBox="1"/>
          <p:nvPr/>
        </p:nvSpPr>
        <p:spPr>
          <a:xfrm>
            <a:off x="522511" y="2591343"/>
            <a:ext cx="1377300" cy="369332"/>
          </a:xfrm>
          <a:prstGeom prst="rect">
            <a:avLst/>
          </a:prstGeom>
          <a:noFill/>
        </p:spPr>
        <p:txBody>
          <a:bodyPr wrap="none" rtlCol="0">
            <a:spAutoFit/>
          </a:bodyPr>
          <a:lstStyle/>
          <a:p>
            <a:r>
              <a:rPr lang="en-US" dirty="0">
                <a:latin typeface="Helvetica" pitchFamily="2" charset="0"/>
              </a:rPr>
              <a:t>Assembly 1</a:t>
            </a:r>
          </a:p>
        </p:txBody>
      </p:sp>
      <p:sp>
        <p:nvSpPr>
          <p:cNvPr id="14" name="TextBox 13">
            <a:extLst>
              <a:ext uri="{FF2B5EF4-FFF2-40B4-BE49-F238E27FC236}">
                <a16:creationId xmlns:a16="http://schemas.microsoft.com/office/drawing/2014/main" id="{261E0D94-F938-DA61-8DEE-7DB4A472A851}"/>
              </a:ext>
            </a:extLst>
          </p:cNvPr>
          <p:cNvSpPr txBox="1"/>
          <p:nvPr/>
        </p:nvSpPr>
        <p:spPr>
          <a:xfrm>
            <a:off x="522511" y="3277688"/>
            <a:ext cx="1377300" cy="369332"/>
          </a:xfrm>
          <a:prstGeom prst="rect">
            <a:avLst/>
          </a:prstGeom>
          <a:noFill/>
        </p:spPr>
        <p:txBody>
          <a:bodyPr wrap="none" rtlCol="0">
            <a:spAutoFit/>
          </a:bodyPr>
          <a:lstStyle/>
          <a:p>
            <a:r>
              <a:rPr lang="en-US" dirty="0">
                <a:latin typeface="Helvetica" pitchFamily="2" charset="0"/>
              </a:rPr>
              <a:t>Assembly 2</a:t>
            </a:r>
          </a:p>
        </p:txBody>
      </p:sp>
    </p:spTree>
    <p:extLst>
      <p:ext uri="{BB962C8B-B14F-4D97-AF65-F5344CB8AC3E}">
        <p14:creationId xmlns:p14="http://schemas.microsoft.com/office/powerpoint/2010/main" val="3571822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102392"/>
            <a:ext cx="8229600" cy="603254"/>
          </a:xfrm>
        </p:spPr>
        <p:txBody>
          <a:bodyPr/>
          <a:lstStyle/>
          <a:p>
            <a:r>
              <a:rPr lang="en-US" dirty="0"/>
              <a:t>Genome assembly</a:t>
            </a:r>
          </a:p>
        </p:txBody>
      </p:sp>
      <p:grpSp>
        <p:nvGrpSpPr>
          <p:cNvPr id="3" name="Group 2"/>
          <p:cNvGrpSpPr/>
          <p:nvPr/>
        </p:nvGrpSpPr>
        <p:grpSpPr>
          <a:xfrm>
            <a:off x="2646761" y="767578"/>
            <a:ext cx="5562178" cy="1223398"/>
            <a:chOff x="906919" y="4058819"/>
            <a:chExt cx="5562178" cy="1971845"/>
          </a:xfrm>
        </p:grpSpPr>
        <p:cxnSp>
          <p:nvCxnSpPr>
            <p:cNvPr id="4" name="Straight Connector 3"/>
            <p:cNvCxnSpPr/>
            <p:nvPr/>
          </p:nvCxnSpPr>
          <p:spPr>
            <a:xfrm>
              <a:off x="978291" y="42940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1130741" y="467859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364038" y="45507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978291" y="44113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906919" y="45527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266058" y="41917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675191" y="42940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1908488" y="41917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522741" y="40693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370291"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026508" y="49196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1973788" y="479669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588041" y="46743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1797062" y="453145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911305" y="439831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980041" y="4663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1364269" y="50148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1597566" y="491254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1211819" y="479016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1603819" y="477960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2436074" y="41897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2588524" y="4548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2821821" y="44294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2436074" y="43070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364702" y="443142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2227608" y="40726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132974" y="41897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2750449" y="4109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2028849" y="502784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2828074" y="42964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2484291" y="481536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3216638" y="492472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3045824" y="454447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3198274" y="44113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2216205" y="45750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2216205" y="49196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2822052" y="49105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3055349" y="480827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2669602" y="46858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3061602" y="46753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1145898" y="535249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1298348" y="56944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1531645" y="55921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1145898" y="54697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1074526" y="55941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433665" y="52502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1842798" y="535249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2076095" y="52502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1690348" y="5127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1537898"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1194115" y="593547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2141395" y="581253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1755648" y="569015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1964669" y="55728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2078912" y="545676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2147648" y="56795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1531876" y="60306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1765173" y="59283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1379426" y="58060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1771426" y="57954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2603681" y="52482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2756131" y="55901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2989428" y="54878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2603681" y="53655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2532309" y="548988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2395215" y="513113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3300581" y="52482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2918056" y="51682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2651898" y="500876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995681" y="53549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651898" y="583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3384245" y="594056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213431" y="558588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365881" y="54697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2383812" y="56165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2383812" y="593547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989659" y="592639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3222956" y="582411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2837209" y="57017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3229209" y="56911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1148736" y="5127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3758243" y="42834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3910693" y="466803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4143990" y="454019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3758243"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3686871" y="45421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046010" y="418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455143" y="42834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4688440" y="418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4302693" y="40588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4150243" y="43902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3806460" y="49090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4753740" y="478613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4367993" y="4663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4577014" y="452089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4691257" y="438775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4759993" y="465319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4144221" y="50042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4377518" y="490198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3991771" y="477960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3536695" y="502784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5216026" y="41792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5368476" y="453819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5601773" y="44188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3702028"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5144654" y="442086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5007560" y="40621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5912926" y="41792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5530401" y="4099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4808801" y="501728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5608026" y="42859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5264243" y="48048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5996590" y="49141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5825776" y="453391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5978226"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4996157" y="45645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4996157" y="49090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5602004" y="48999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5835301" y="479771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5449554" y="46753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5841554" y="466477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3925850" y="534193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4078300" y="56838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a:off x="4311597" y="55815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a:off x="3925850"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3854478" y="55835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4213617" y="52396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a:off x="4622750" y="534193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a:off x="4856047" y="52396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a:off x="4470300" y="5117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a:off x="4317850" y="544865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a:off x="3974067" y="59249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4921347" y="580197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4535600" y="56795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a:off x="4744621" y="55623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a:off x="4858864" y="544620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4927600" y="56690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4311828" y="60201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a:off x="4545125" y="59178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a:off x="4159378" y="57954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a:off x="4551378" y="57848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a:off x="5383633"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a:off x="3670781" y="57017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5769380" y="54773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5383633" y="53549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a:off x="5312261" y="547932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5175167" y="51205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6080533"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a:off x="5698008" y="51577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a:off x="5431850" y="49982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a:off x="5775633" y="53443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a:off x="5431850" y="582063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a:off x="6164197" y="593000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a:off x="5993383" y="557532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a:off x="6145833"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5163764" y="560594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5163764" y="59249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5769611" y="591583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6002908" y="581355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5617161" y="56911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6009161" y="568061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3928688" y="5117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a:off x="3458466" y="470044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67" name="Group 166"/>
          <p:cNvGrpSpPr/>
          <p:nvPr/>
        </p:nvGrpSpPr>
        <p:grpSpPr>
          <a:xfrm>
            <a:off x="2294705" y="821636"/>
            <a:ext cx="5562178" cy="1368806"/>
            <a:chOff x="906919" y="4058819"/>
            <a:chExt cx="5562178" cy="1971845"/>
          </a:xfrm>
        </p:grpSpPr>
        <p:cxnSp>
          <p:nvCxnSpPr>
            <p:cNvPr id="168" name="Straight Connector 167"/>
            <p:cNvCxnSpPr/>
            <p:nvPr/>
          </p:nvCxnSpPr>
          <p:spPr>
            <a:xfrm>
              <a:off x="978291" y="42940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a:off x="1130741" y="467859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a:off x="1364038" y="45507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a:off x="978291" y="44113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906919" y="45527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a:off x="1266058" y="41917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a:off x="1675191" y="42940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a:off x="1908488" y="41917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a:off x="1522741" y="40693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1370291"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a:off x="1026508" y="49196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1973788" y="479669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1588041" y="46743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a:off x="1797062" y="453145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1911305" y="439831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a:off x="1980041" y="4663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a:off x="1364269" y="50148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a:off x="1597566" y="491254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1211819" y="479016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a:off x="1603819" y="477960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a:off x="2436074" y="41897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2588524" y="4548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a:off x="2821821" y="44294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2436074" y="43070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2364702" y="443142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a:off x="2227608" y="40726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a:off x="3132974" y="41897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2750449" y="4109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a:off x="2028849" y="502784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p:nvCxnSpPr>
          <p:spPr>
            <a:xfrm>
              <a:off x="2828074" y="42964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a:off x="2484291" y="481536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p:nvCxnSpPr>
          <p:spPr>
            <a:xfrm>
              <a:off x="3216638" y="492472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a:off x="3045824" y="454447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p:nvCxnSpPr>
          <p:spPr>
            <a:xfrm>
              <a:off x="3198274" y="44113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p:nvCxnSpPr>
          <p:spPr>
            <a:xfrm>
              <a:off x="2216205" y="45750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p:nvCxnSpPr>
          <p:spPr>
            <a:xfrm>
              <a:off x="2216205" y="49196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p:nvCxnSpPr>
          <p:spPr>
            <a:xfrm>
              <a:off x="2822052" y="49105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a:off x="3055349" y="480827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a:off x="2669602" y="46858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a:off x="3061602" y="46753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p:nvCxnSpPr>
          <p:spPr>
            <a:xfrm>
              <a:off x="1145898" y="535249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p:nvCxnSpPr>
          <p:spPr>
            <a:xfrm>
              <a:off x="1298348" y="56944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p:nvCxnSpPr>
          <p:spPr>
            <a:xfrm>
              <a:off x="1531645" y="55921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p:nvCxnSpPr>
          <p:spPr>
            <a:xfrm>
              <a:off x="1145898" y="54697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p:nvCxnSpPr>
          <p:spPr>
            <a:xfrm>
              <a:off x="1074526" y="55941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p:nvCxnSpPr>
          <p:spPr>
            <a:xfrm>
              <a:off x="1433665" y="52502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p:nvCxnSpPr>
          <p:spPr>
            <a:xfrm>
              <a:off x="1842798" y="535249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p:nvCxnSpPr>
          <p:spPr>
            <a:xfrm>
              <a:off x="2076095" y="52502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p:nvCxnSpPr>
          <p:spPr>
            <a:xfrm>
              <a:off x="1690348" y="5127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a:off x="1537898"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a:off x="1194115" y="593547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2141395" y="581253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a:off x="1755648" y="569015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a:off x="1964669" y="55728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2078912" y="545676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p:nvCxnSpPr>
          <p:spPr>
            <a:xfrm>
              <a:off x="2147648" y="56795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a:off x="1531876" y="60306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p:nvCxnSpPr>
          <p:spPr>
            <a:xfrm>
              <a:off x="1765173" y="59283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p:nvCxnSpPr>
          <p:spPr>
            <a:xfrm>
              <a:off x="1379426" y="58060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p:nvCxnSpPr>
          <p:spPr>
            <a:xfrm>
              <a:off x="1771426" y="57954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p:nvCxnSpPr>
          <p:spPr>
            <a:xfrm>
              <a:off x="2603681" y="52482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p:nvCxnSpPr>
          <p:spPr>
            <a:xfrm>
              <a:off x="2756131" y="55901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a:off x="2989428" y="54878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p:nvCxnSpPr>
          <p:spPr>
            <a:xfrm>
              <a:off x="2603681" y="53655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a:off x="2532309" y="548988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a:off x="2395215" y="513113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p:nvCxnSpPr>
          <p:spPr>
            <a:xfrm>
              <a:off x="3300581" y="52482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a:off x="2918056" y="51682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a:off x="2651898" y="500876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p:nvCxnSpPr>
          <p:spPr>
            <a:xfrm>
              <a:off x="2995681" y="53549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p:nvCxnSpPr>
          <p:spPr>
            <a:xfrm>
              <a:off x="2651898" y="583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p:nvCxnSpPr>
          <p:spPr>
            <a:xfrm>
              <a:off x="3384245" y="594056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p:nvCxnSpPr>
          <p:spPr>
            <a:xfrm>
              <a:off x="3213431" y="558588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p:nvCxnSpPr>
          <p:spPr>
            <a:xfrm>
              <a:off x="3365881" y="54697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p:nvCxnSpPr>
          <p:spPr>
            <a:xfrm>
              <a:off x="2383812" y="56165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p:nvCxnSpPr>
          <p:spPr>
            <a:xfrm>
              <a:off x="2383812" y="593547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p:nvCxnSpPr>
          <p:spPr>
            <a:xfrm>
              <a:off x="2989659" y="592639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p:nvCxnSpPr>
          <p:spPr>
            <a:xfrm>
              <a:off x="3222956" y="582411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p:nvCxnSpPr>
          <p:spPr>
            <a:xfrm>
              <a:off x="2837209" y="57017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p:nvCxnSpPr>
          <p:spPr>
            <a:xfrm>
              <a:off x="3229209" y="56911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p:nvCxnSpPr>
          <p:spPr>
            <a:xfrm>
              <a:off x="1148736" y="5127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p:nvCxnSpPr>
          <p:spPr>
            <a:xfrm>
              <a:off x="3758243" y="42834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p:nvCxnSpPr>
          <p:spPr>
            <a:xfrm>
              <a:off x="3910693" y="466803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p:nvCxnSpPr>
          <p:spPr>
            <a:xfrm>
              <a:off x="4143990" y="454019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p:nvCxnSpPr>
          <p:spPr>
            <a:xfrm>
              <a:off x="3758243"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p:nvCxnSpPr>
          <p:spPr>
            <a:xfrm>
              <a:off x="3686871" y="45421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p:nvCxnSpPr>
          <p:spPr>
            <a:xfrm>
              <a:off x="4046010" y="418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p:nvCxnSpPr>
          <p:spPr>
            <a:xfrm>
              <a:off x="4455143" y="42834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p:nvCxnSpPr>
          <p:spPr>
            <a:xfrm>
              <a:off x="4688440" y="418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p:nvCxnSpPr>
          <p:spPr>
            <a:xfrm>
              <a:off x="4302693" y="40588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p:nvCxnSpPr>
          <p:spPr>
            <a:xfrm>
              <a:off x="4150243" y="43902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a:off x="3806460" y="49090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a:off x="4753740" y="478613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a:off x="4367993" y="4663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a:off x="4577014" y="452089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p:nvCxnSpPr>
          <p:spPr>
            <a:xfrm>
              <a:off x="4691257" y="438775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p:nvCxnSpPr>
          <p:spPr>
            <a:xfrm>
              <a:off x="4759993" y="465319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p:nvCxnSpPr>
          <p:spPr>
            <a:xfrm>
              <a:off x="4144221" y="50042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p:nvCxnSpPr>
          <p:spPr>
            <a:xfrm>
              <a:off x="4377518" y="490198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p:nvCxnSpPr>
          <p:spPr>
            <a:xfrm>
              <a:off x="3991771" y="477960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p:nvCxnSpPr>
          <p:spPr>
            <a:xfrm>
              <a:off x="3536695" y="502784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p:nvCxnSpPr>
          <p:spPr>
            <a:xfrm>
              <a:off x="5216026" y="41792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p:nvCxnSpPr>
          <p:spPr>
            <a:xfrm>
              <a:off x="5368476" y="453819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p:nvCxnSpPr>
          <p:spPr>
            <a:xfrm>
              <a:off x="5601773" y="44188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p:nvCxnSpPr>
          <p:spPr>
            <a:xfrm>
              <a:off x="3702028"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p:nvCxnSpPr>
          <p:spPr>
            <a:xfrm>
              <a:off x="5144654" y="442086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p:nvCxnSpPr>
          <p:spPr>
            <a:xfrm>
              <a:off x="5007560" y="40621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p:nvCxnSpPr>
          <p:spPr>
            <a:xfrm>
              <a:off x="5912926" y="41792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p:nvCxnSpPr>
          <p:spPr>
            <a:xfrm>
              <a:off x="5530401" y="4099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p:nvCxnSpPr>
          <p:spPr>
            <a:xfrm>
              <a:off x="4808801" y="501728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p:nvCxnSpPr>
          <p:spPr>
            <a:xfrm>
              <a:off x="5608026" y="42859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p:nvCxnSpPr>
          <p:spPr>
            <a:xfrm>
              <a:off x="5264243" y="48048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p:nvCxnSpPr>
          <p:spPr>
            <a:xfrm>
              <a:off x="5996590" y="49141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p:nvCxnSpPr>
          <p:spPr>
            <a:xfrm>
              <a:off x="5825776" y="453391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p:nvCxnSpPr>
          <p:spPr>
            <a:xfrm>
              <a:off x="5978226"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p:nvCxnSpPr>
          <p:spPr>
            <a:xfrm>
              <a:off x="4996157" y="45645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p:nvCxnSpPr>
          <p:spPr>
            <a:xfrm>
              <a:off x="4996157" y="49090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p:nvCxnSpPr>
          <p:spPr>
            <a:xfrm>
              <a:off x="5602004" y="48999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p:nvCxnSpPr>
          <p:spPr>
            <a:xfrm>
              <a:off x="5835301" y="479771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p:nvCxnSpPr>
          <p:spPr>
            <a:xfrm>
              <a:off x="5449554" y="46753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p:nvCxnSpPr>
          <p:spPr>
            <a:xfrm>
              <a:off x="5841554" y="466477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a:off x="3925850" y="534193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p:nvCxnSpPr>
          <p:spPr>
            <a:xfrm>
              <a:off x="4078300" y="56838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p:nvCxnSpPr>
          <p:spPr>
            <a:xfrm>
              <a:off x="4311597" y="55815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p:nvCxnSpPr>
          <p:spPr>
            <a:xfrm>
              <a:off x="3925850"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p:nvCxnSpPr>
          <p:spPr>
            <a:xfrm>
              <a:off x="3854478" y="55835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p:nvCxnSpPr>
          <p:spPr>
            <a:xfrm>
              <a:off x="4213617" y="52396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p:nvCxnSpPr>
          <p:spPr>
            <a:xfrm>
              <a:off x="4622750" y="534193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p:nvCxnSpPr>
          <p:spPr>
            <a:xfrm>
              <a:off x="4856047" y="52396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p:nvCxnSpPr>
          <p:spPr>
            <a:xfrm>
              <a:off x="4470300" y="5117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p:nvCxnSpPr>
          <p:spPr>
            <a:xfrm>
              <a:off x="4317850" y="544865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p:nvCxnSpPr>
          <p:spPr>
            <a:xfrm>
              <a:off x="3974067" y="59249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p:nvCxnSpPr>
          <p:spPr>
            <a:xfrm>
              <a:off x="4921347" y="580197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p:nvCxnSpPr>
          <p:spPr>
            <a:xfrm>
              <a:off x="4535600" y="56795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p:nvCxnSpPr>
          <p:spPr>
            <a:xfrm>
              <a:off x="4744621" y="55623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p:nvCxnSpPr>
          <p:spPr>
            <a:xfrm>
              <a:off x="4858864" y="544620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p:nvCxnSpPr>
          <p:spPr>
            <a:xfrm>
              <a:off x="4927600" y="56690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p:nvCxnSpPr>
          <p:spPr>
            <a:xfrm>
              <a:off x="4311828" y="60201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p:nvCxnSpPr>
          <p:spPr>
            <a:xfrm>
              <a:off x="4545125" y="59178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p:nvCxnSpPr>
          <p:spPr>
            <a:xfrm>
              <a:off x="4159378" y="57954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p:nvCxnSpPr>
          <p:spPr>
            <a:xfrm>
              <a:off x="4551378" y="57848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p:nvCxnSpPr>
          <p:spPr>
            <a:xfrm>
              <a:off x="5383633"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p:nvCxnSpPr>
          <p:spPr>
            <a:xfrm>
              <a:off x="3670781" y="57017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p:nvCxnSpPr>
          <p:spPr>
            <a:xfrm>
              <a:off x="5769380" y="54773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p:nvCxnSpPr>
          <p:spPr>
            <a:xfrm>
              <a:off x="5383633" y="53549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p:nvCxnSpPr>
          <p:spPr>
            <a:xfrm>
              <a:off x="5312261" y="547932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p:nvCxnSpPr>
          <p:spPr>
            <a:xfrm>
              <a:off x="5175167" y="51205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p:nvCxnSpPr>
          <p:spPr>
            <a:xfrm>
              <a:off x="6080533"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p:nvCxnSpPr>
          <p:spPr>
            <a:xfrm>
              <a:off x="5698008" y="51577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p:nvCxnSpPr>
          <p:spPr>
            <a:xfrm>
              <a:off x="5431850" y="49982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p:nvCxnSpPr>
          <p:spPr>
            <a:xfrm>
              <a:off x="5775633" y="53443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p:nvCxnSpPr>
          <p:spPr>
            <a:xfrm>
              <a:off x="5431850" y="582063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p:nvCxnSpPr>
          <p:spPr>
            <a:xfrm>
              <a:off x="6164197" y="593000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p:nvCxnSpPr>
          <p:spPr>
            <a:xfrm>
              <a:off x="5993383" y="557532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p:nvCxnSpPr>
          <p:spPr>
            <a:xfrm>
              <a:off x="6145833"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p:nvCxnSpPr>
          <p:spPr>
            <a:xfrm>
              <a:off x="5163764" y="560594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p:nvCxnSpPr>
          <p:spPr>
            <a:xfrm>
              <a:off x="5163764" y="59249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p:nvCxnSpPr>
          <p:spPr>
            <a:xfrm>
              <a:off x="5769611" y="591583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p:nvCxnSpPr>
          <p:spPr>
            <a:xfrm>
              <a:off x="6002908" y="581355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p:nvCxnSpPr>
          <p:spPr>
            <a:xfrm>
              <a:off x="5617161" y="56911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p:nvCxnSpPr>
          <p:spPr>
            <a:xfrm>
              <a:off x="6009161" y="568061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p:nvCxnSpPr>
          <p:spPr>
            <a:xfrm>
              <a:off x="3928688" y="5117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p:nvCxnSpPr>
          <p:spPr>
            <a:xfrm>
              <a:off x="3458466" y="470044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331" name="Group 330"/>
          <p:cNvGrpSpPr/>
          <p:nvPr/>
        </p:nvGrpSpPr>
        <p:grpSpPr>
          <a:xfrm>
            <a:off x="2009796" y="834888"/>
            <a:ext cx="5562178" cy="1468288"/>
            <a:chOff x="1853932" y="3649937"/>
            <a:chExt cx="5562178" cy="1971845"/>
          </a:xfrm>
        </p:grpSpPr>
        <p:cxnSp>
          <p:nvCxnSpPr>
            <p:cNvPr id="332" name="Straight Connector 331"/>
            <p:cNvCxnSpPr/>
            <p:nvPr/>
          </p:nvCxnSpPr>
          <p:spPr>
            <a:xfrm>
              <a:off x="1925304" y="388515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p:nvCxnSpPr>
          <p:spPr>
            <a:xfrm>
              <a:off x="2077754" y="426971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p:nvCxnSpPr>
          <p:spPr>
            <a:xfrm>
              <a:off x="2311051" y="414186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p:nvCxnSpPr>
          <p:spPr>
            <a:xfrm>
              <a:off x="1925304" y="40024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p:nvCxnSpPr>
          <p:spPr>
            <a:xfrm>
              <a:off x="1853932" y="41438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p:nvCxnSpPr>
          <p:spPr>
            <a:xfrm>
              <a:off x="2213071" y="378287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p:nvCxnSpPr>
          <p:spPr>
            <a:xfrm>
              <a:off x="2622204" y="388515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p:nvCxnSpPr>
          <p:spPr>
            <a:xfrm>
              <a:off x="2855501" y="378287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p:nvCxnSpPr>
          <p:spPr>
            <a:xfrm>
              <a:off x="2469754" y="366049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p:nvCxnSpPr>
          <p:spPr>
            <a:xfrm>
              <a:off x="2317304" y="39918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p:nvCxnSpPr>
          <p:spPr>
            <a:xfrm>
              <a:off x="1973521" y="45107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p:nvCxnSpPr>
          <p:spPr>
            <a:xfrm>
              <a:off x="2920801" y="438781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p:nvCxnSpPr>
          <p:spPr>
            <a:xfrm>
              <a:off x="2535054" y="426543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p:nvCxnSpPr>
          <p:spPr>
            <a:xfrm>
              <a:off x="2744075" y="412257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p:nvCxnSpPr>
          <p:spPr>
            <a:xfrm>
              <a:off x="2858318" y="398942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p:nvCxnSpPr>
          <p:spPr>
            <a:xfrm>
              <a:off x="2927054" y="42548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p:nvCxnSpPr>
          <p:spPr>
            <a:xfrm>
              <a:off x="2311282" y="46059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p:nvCxnSpPr>
          <p:spPr>
            <a:xfrm>
              <a:off x="2544579" y="450366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p:nvCxnSpPr>
          <p:spPr>
            <a:xfrm>
              <a:off x="2158832" y="438128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p:nvCxnSpPr>
          <p:spPr>
            <a:xfrm>
              <a:off x="2550832" y="437072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p:nvCxnSpPr>
          <p:spPr>
            <a:xfrm>
              <a:off x="3383087" y="37808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p:nvCxnSpPr>
          <p:spPr>
            <a:xfrm>
              <a:off x="3535537" y="41398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p:nvCxnSpPr>
          <p:spPr>
            <a:xfrm>
              <a:off x="3768834" y="40205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p:nvCxnSpPr>
          <p:spPr>
            <a:xfrm>
              <a:off x="3383087" y="389817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p:nvCxnSpPr>
          <p:spPr>
            <a:xfrm>
              <a:off x="3311715" y="402254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p:nvCxnSpPr>
          <p:spPr>
            <a:xfrm>
              <a:off x="3174621" y="366380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p:nvCxnSpPr>
          <p:spPr>
            <a:xfrm>
              <a:off x="4079987" y="37808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p:nvCxnSpPr>
          <p:spPr>
            <a:xfrm>
              <a:off x="3697462" y="37009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p:nvCxnSpPr>
          <p:spPr>
            <a:xfrm>
              <a:off x="2975862" y="461896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p:nvCxnSpPr>
          <p:spPr>
            <a:xfrm>
              <a:off x="3775087" y="38876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p:nvCxnSpPr>
          <p:spPr>
            <a:xfrm>
              <a:off x="3431304" y="440647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p:nvCxnSpPr>
          <p:spPr>
            <a:xfrm>
              <a:off x="4163651" y="451584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p:nvCxnSpPr>
          <p:spPr>
            <a:xfrm>
              <a:off x="3992837" y="413559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p:nvCxnSpPr>
          <p:spPr>
            <a:xfrm>
              <a:off x="4145287" y="40024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p:cNvCxnSpPr/>
            <p:nvPr/>
          </p:nvCxnSpPr>
          <p:spPr>
            <a:xfrm>
              <a:off x="3163218" y="41662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7" name="Straight Connector 366"/>
            <p:cNvCxnSpPr/>
            <p:nvPr/>
          </p:nvCxnSpPr>
          <p:spPr>
            <a:xfrm>
              <a:off x="3163218" y="45107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p:cNvCxnSpPr/>
            <p:nvPr/>
          </p:nvCxnSpPr>
          <p:spPr>
            <a:xfrm>
              <a:off x="3769065" y="450167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p:cNvCxnSpPr/>
            <p:nvPr/>
          </p:nvCxnSpPr>
          <p:spPr>
            <a:xfrm>
              <a:off x="4002362" y="439939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p:nvPr/>
          </p:nvCxnSpPr>
          <p:spPr>
            <a:xfrm>
              <a:off x="3616615" y="427701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p:nvCxnSpPr>
          <p:spPr>
            <a:xfrm>
              <a:off x="4008615" y="426645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p:nvCxnSpPr>
          <p:spPr>
            <a:xfrm>
              <a:off x="2092911" y="494360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p:nvCxnSpPr>
          <p:spPr>
            <a:xfrm>
              <a:off x="2245361" y="528555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p:nvCxnSpPr>
          <p:spPr>
            <a:xfrm>
              <a:off x="2478658" y="518327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p:cNvCxnSpPr/>
            <p:nvPr/>
          </p:nvCxnSpPr>
          <p:spPr>
            <a:xfrm>
              <a:off x="2092911" y="506089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p:nvCxnSpPr>
          <p:spPr>
            <a:xfrm>
              <a:off x="2021539" y="518527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p:nvCxnSpPr>
          <p:spPr>
            <a:xfrm>
              <a:off x="2380678" y="484132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8" name="Straight Connector 377"/>
            <p:cNvCxnSpPr/>
            <p:nvPr/>
          </p:nvCxnSpPr>
          <p:spPr>
            <a:xfrm>
              <a:off x="2789811" y="494360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9" name="Straight Connector 378"/>
            <p:cNvCxnSpPr/>
            <p:nvPr/>
          </p:nvCxnSpPr>
          <p:spPr>
            <a:xfrm>
              <a:off x="3023108" y="484132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p:cNvCxnSpPr/>
            <p:nvPr/>
          </p:nvCxnSpPr>
          <p:spPr>
            <a:xfrm>
              <a:off x="2637361" y="47189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p:nvCxnSpPr>
          <p:spPr>
            <a:xfrm>
              <a:off x="2484911" y="505033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p:nvCxnSpPr>
          <p:spPr>
            <a:xfrm>
              <a:off x="2141128" y="552658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p:nvCxnSpPr>
          <p:spPr>
            <a:xfrm>
              <a:off x="3088408" y="540365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4" name="Straight Connector 383"/>
            <p:cNvCxnSpPr/>
            <p:nvPr/>
          </p:nvCxnSpPr>
          <p:spPr>
            <a:xfrm>
              <a:off x="2702661" y="528127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p:nvCxnSpPr>
          <p:spPr>
            <a:xfrm>
              <a:off x="2911682" y="51639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p:nvCxnSpPr>
          <p:spPr>
            <a:xfrm>
              <a:off x="3025925" y="504788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p:nvCxnSpPr>
          <p:spPr>
            <a:xfrm>
              <a:off x="3094661" y="527071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p:cNvCxnSpPr/>
            <p:nvPr/>
          </p:nvCxnSpPr>
          <p:spPr>
            <a:xfrm>
              <a:off x="2478889" y="56217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p:cNvCxnSpPr/>
            <p:nvPr/>
          </p:nvCxnSpPr>
          <p:spPr>
            <a:xfrm>
              <a:off x="2712186" y="551950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p:nvCxnSpPr>
          <p:spPr>
            <a:xfrm>
              <a:off x="2326439" y="539712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p:nvCxnSpPr>
          <p:spPr>
            <a:xfrm>
              <a:off x="2718439" y="53865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p:nvCxnSpPr>
          <p:spPr>
            <a:xfrm>
              <a:off x="3550694" y="483933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p:cNvCxnSpPr/>
            <p:nvPr/>
          </p:nvCxnSpPr>
          <p:spPr>
            <a:xfrm>
              <a:off x="3703144" y="51812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p:nvCxnSpPr>
          <p:spPr>
            <a:xfrm>
              <a:off x="3936441" y="507900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p:nvCxnSpPr>
          <p:spPr>
            <a:xfrm>
              <a:off x="3550694" y="495662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p:nvCxnSpPr>
          <p:spPr>
            <a:xfrm>
              <a:off x="3479322" y="508099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p:cNvCxnSpPr/>
            <p:nvPr/>
          </p:nvCxnSpPr>
          <p:spPr>
            <a:xfrm>
              <a:off x="3342228" y="472225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p:cNvCxnSpPr/>
            <p:nvPr/>
          </p:nvCxnSpPr>
          <p:spPr>
            <a:xfrm>
              <a:off x="4247594" y="483933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p:nvCxnSpPr>
          <p:spPr>
            <a:xfrm>
              <a:off x="3865069" y="475940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p:nvCxnSpPr>
          <p:spPr>
            <a:xfrm>
              <a:off x="3598911" y="459987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p:cNvCxnSpPr/>
            <p:nvPr/>
          </p:nvCxnSpPr>
          <p:spPr>
            <a:xfrm>
              <a:off x="3942694" y="49460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p:nvCxnSpPr>
          <p:spPr>
            <a:xfrm>
              <a:off x="3598911" y="542231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p:nvCxnSpPr>
          <p:spPr>
            <a:xfrm>
              <a:off x="4331258" y="553168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p:nvCxnSpPr>
          <p:spPr>
            <a:xfrm>
              <a:off x="4160444" y="517700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p:nvCxnSpPr>
          <p:spPr>
            <a:xfrm>
              <a:off x="4312894" y="506089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p:nvCxnSpPr>
          <p:spPr>
            <a:xfrm>
              <a:off x="3330825" y="520761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p:nvCxnSpPr>
          <p:spPr>
            <a:xfrm>
              <a:off x="3330825" y="552658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p:nvCxnSpPr>
          <p:spPr>
            <a:xfrm>
              <a:off x="3936672" y="551750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p:nvCxnSpPr>
          <p:spPr>
            <a:xfrm>
              <a:off x="4169969" y="541523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p:nvCxnSpPr>
          <p:spPr>
            <a:xfrm>
              <a:off x="3784222" y="52928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p:nvCxnSpPr>
          <p:spPr>
            <a:xfrm>
              <a:off x="4176222" y="52822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p:nvCxnSpPr>
          <p:spPr>
            <a:xfrm>
              <a:off x="2095749" y="47189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p:nvCxnSpPr>
          <p:spPr>
            <a:xfrm>
              <a:off x="4705256" y="387459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p:nvCxnSpPr>
          <p:spPr>
            <a:xfrm>
              <a:off x="4857706" y="425915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p:nvCxnSpPr>
          <p:spPr>
            <a:xfrm>
              <a:off x="5091003" y="413130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p:nvCxnSpPr>
          <p:spPr>
            <a:xfrm>
              <a:off x="4705256" y="39918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p:nvCxnSpPr>
          <p:spPr>
            <a:xfrm>
              <a:off x="4633884" y="413330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p:nvCxnSpPr>
          <p:spPr>
            <a:xfrm>
              <a:off x="4993023" y="377231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p:nvCxnSpPr>
          <p:spPr>
            <a:xfrm>
              <a:off x="5402156" y="387459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p:nvCxnSpPr>
          <p:spPr>
            <a:xfrm>
              <a:off x="5635453" y="377231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p:nvCxnSpPr>
          <p:spPr>
            <a:xfrm>
              <a:off x="5249706" y="364993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p:nvCxnSpPr>
          <p:spPr>
            <a:xfrm>
              <a:off x="5097256" y="398132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p:nvCxnSpPr>
          <p:spPr>
            <a:xfrm>
              <a:off x="4753473" y="45001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p:nvCxnSpPr>
          <p:spPr>
            <a:xfrm>
              <a:off x="5700753" y="437725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p:nvCxnSpPr>
          <p:spPr>
            <a:xfrm>
              <a:off x="5315006" y="42548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p:nvCxnSpPr>
          <p:spPr>
            <a:xfrm>
              <a:off x="5524027" y="411201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p:nvCxnSpPr>
          <p:spPr>
            <a:xfrm>
              <a:off x="5638270" y="397886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p:nvCxnSpPr>
          <p:spPr>
            <a:xfrm>
              <a:off x="5707006" y="424431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p:nvCxnSpPr>
          <p:spPr>
            <a:xfrm>
              <a:off x="5091234" y="45953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p:nvCxnSpPr>
          <p:spPr>
            <a:xfrm>
              <a:off x="5324531" y="449310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p:nvCxnSpPr>
          <p:spPr>
            <a:xfrm>
              <a:off x="4938784" y="437072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p:nvCxnSpPr>
          <p:spPr>
            <a:xfrm>
              <a:off x="4483708" y="461896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p:nvCxnSpPr>
          <p:spPr>
            <a:xfrm>
              <a:off x="6163039" y="377032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p:nvCxnSpPr>
          <p:spPr>
            <a:xfrm>
              <a:off x="6315489" y="412931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p:nvCxnSpPr>
          <p:spPr>
            <a:xfrm>
              <a:off x="6548786" y="40099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p:nvCxnSpPr>
          <p:spPr>
            <a:xfrm>
              <a:off x="4649041" y="48287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p:nvCxnSpPr>
          <p:spPr>
            <a:xfrm>
              <a:off x="6091667" y="401198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p:nvCxnSpPr>
          <p:spPr>
            <a:xfrm>
              <a:off x="5954573" y="36532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p:nvCxnSpPr>
          <p:spPr>
            <a:xfrm>
              <a:off x="6859939" y="377032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p:nvCxnSpPr>
          <p:spPr>
            <a:xfrm>
              <a:off x="6477414" y="36903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p:nvCxnSpPr>
          <p:spPr>
            <a:xfrm>
              <a:off x="5755814" y="460840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p:nvCxnSpPr>
          <p:spPr>
            <a:xfrm>
              <a:off x="6555039" y="38770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p:nvCxnSpPr>
          <p:spPr>
            <a:xfrm>
              <a:off x="6211256" y="439591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p:nvCxnSpPr>
          <p:spPr>
            <a:xfrm>
              <a:off x="6943603" y="45052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p:nvCxnSpPr>
          <p:spPr>
            <a:xfrm>
              <a:off x="6772789" y="412503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p:nvCxnSpPr>
          <p:spPr>
            <a:xfrm>
              <a:off x="6925239" y="39918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p:nvCxnSpPr>
          <p:spPr>
            <a:xfrm>
              <a:off x="5943170" y="41556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p:nvCxnSpPr>
          <p:spPr>
            <a:xfrm>
              <a:off x="5943170" y="45001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p:nvCxnSpPr>
          <p:spPr>
            <a:xfrm>
              <a:off x="6549017" y="44911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p:nvCxnSpPr>
          <p:spPr>
            <a:xfrm>
              <a:off x="6782314" y="438883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p:nvCxnSpPr>
          <p:spPr>
            <a:xfrm>
              <a:off x="6396567" y="426645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p:nvCxnSpPr>
          <p:spPr>
            <a:xfrm>
              <a:off x="6788567" y="425589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p:nvCxnSpPr>
          <p:spPr>
            <a:xfrm>
              <a:off x="4872863" y="493304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p:nvCxnSpPr>
          <p:spPr>
            <a:xfrm>
              <a:off x="5025313" y="527499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p:nvCxnSpPr>
          <p:spPr>
            <a:xfrm>
              <a:off x="5258610" y="517271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p:nvCxnSpPr>
          <p:spPr>
            <a:xfrm>
              <a:off x="4872863" y="505033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p:nvCxnSpPr>
          <p:spPr>
            <a:xfrm>
              <a:off x="4801491" y="51747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p:cNvCxnSpPr/>
            <p:nvPr/>
          </p:nvCxnSpPr>
          <p:spPr>
            <a:xfrm>
              <a:off x="5160630" y="483076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p:cNvCxnSpPr/>
            <p:nvPr/>
          </p:nvCxnSpPr>
          <p:spPr>
            <a:xfrm>
              <a:off x="5569763" y="493304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p:cNvCxnSpPr/>
            <p:nvPr/>
          </p:nvCxnSpPr>
          <p:spPr>
            <a:xfrm>
              <a:off x="5803060" y="483076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p:cNvCxnSpPr/>
            <p:nvPr/>
          </p:nvCxnSpPr>
          <p:spPr>
            <a:xfrm>
              <a:off x="5417313" y="47083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2" name="Straight Connector 461"/>
            <p:cNvCxnSpPr/>
            <p:nvPr/>
          </p:nvCxnSpPr>
          <p:spPr>
            <a:xfrm>
              <a:off x="5264863" y="503977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3" name="Straight Connector 462"/>
            <p:cNvCxnSpPr/>
            <p:nvPr/>
          </p:nvCxnSpPr>
          <p:spPr>
            <a:xfrm>
              <a:off x="4921080" y="551602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4" name="Straight Connector 463"/>
            <p:cNvCxnSpPr/>
            <p:nvPr/>
          </p:nvCxnSpPr>
          <p:spPr>
            <a:xfrm>
              <a:off x="5868360" y="539309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5" name="Straight Connector 464"/>
            <p:cNvCxnSpPr/>
            <p:nvPr/>
          </p:nvCxnSpPr>
          <p:spPr>
            <a:xfrm>
              <a:off x="5482613" y="527071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p:nvCxnSpPr>
          <p:spPr>
            <a:xfrm>
              <a:off x="5691634" y="515342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p:nvCxnSpPr>
          <p:spPr>
            <a:xfrm>
              <a:off x="5805877" y="503732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p:nvCxnSpPr>
          <p:spPr>
            <a:xfrm>
              <a:off x="5874613" y="526015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p:nvCxnSpPr>
          <p:spPr>
            <a:xfrm>
              <a:off x="5258841" y="561122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p:nvCxnSpPr>
          <p:spPr>
            <a:xfrm>
              <a:off x="5492138" y="550894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p:nvCxnSpPr>
          <p:spPr>
            <a:xfrm>
              <a:off x="5106391" y="53865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p:nvCxnSpPr>
          <p:spPr>
            <a:xfrm>
              <a:off x="5498391" y="537600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p:nvCxnSpPr>
          <p:spPr>
            <a:xfrm>
              <a:off x="6330646" y="48287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p:nvCxnSpPr>
          <p:spPr>
            <a:xfrm>
              <a:off x="4617794" y="52928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5" name="Straight Connector 474"/>
            <p:cNvCxnSpPr/>
            <p:nvPr/>
          </p:nvCxnSpPr>
          <p:spPr>
            <a:xfrm>
              <a:off x="6716393" y="506844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6" name="Straight Connector 475"/>
            <p:cNvCxnSpPr/>
            <p:nvPr/>
          </p:nvCxnSpPr>
          <p:spPr>
            <a:xfrm>
              <a:off x="6330646" y="49460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7" name="Straight Connector 476"/>
            <p:cNvCxnSpPr/>
            <p:nvPr/>
          </p:nvCxnSpPr>
          <p:spPr>
            <a:xfrm>
              <a:off x="6259274" y="507043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8" name="Straight Connector 477"/>
            <p:cNvCxnSpPr/>
            <p:nvPr/>
          </p:nvCxnSpPr>
          <p:spPr>
            <a:xfrm>
              <a:off x="6122180" y="471169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9" name="Straight Connector 478"/>
            <p:cNvCxnSpPr/>
            <p:nvPr/>
          </p:nvCxnSpPr>
          <p:spPr>
            <a:xfrm>
              <a:off x="7027546" y="48287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0" name="Straight Connector 479"/>
            <p:cNvCxnSpPr/>
            <p:nvPr/>
          </p:nvCxnSpPr>
          <p:spPr>
            <a:xfrm>
              <a:off x="6645021" y="474884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1" name="Straight Connector 480"/>
            <p:cNvCxnSpPr/>
            <p:nvPr/>
          </p:nvCxnSpPr>
          <p:spPr>
            <a:xfrm>
              <a:off x="6378863" y="458931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2" name="Straight Connector 481"/>
            <p:cNvCxnSpPr/>
            <p:nvPr/>
          </p:nvCxnSpPr>
          <p:spPr>
            <a:xfrm>
              <a:off x="6722646" y="493550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3" name="Straight Connector 482"/>
            <p:cNvCxnSpPr/>
            <p:nvPr/>
          </p:nvCxnSpPr>
          <p:spPr>
            <a:xfrm>
              <a:off x="6378863" y="541175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4" name="Straight Connector 483"/>
            <p:cNvCxnSpPr/>
            <p:nvPr/>
          </p:nvCxnSpPr>
          <p:spPr>
            <a:xfrm>
              <a:off x="7111210" y="552112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5" name="Straight Connector 484"/>
            <p:cNvCxnSpPr/>
            <p:nvPr/>
          </p:nvCxnSpPr>
          <p:spPr>
            <a:xfrm>
              <a:off x="6940396" y="516644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6" name="Straight Connector 485"/>
            <p:cNvCxnSpPr/>
            <p:nvPr/>
          </p:nvCxnSpPr>
          <p:spPr>
            <a:xfrm>
              <a:off x="7092846" y="505033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7" name="Straight Connector 486"/>
            <p:cNvCxnSpPr/>
            <p:nvPr/>
          </p:nvCxnSpPr>
          <p:spPr>
            <a:xfrm>
              <a:off x="6110777" y="519705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8" name="Straight Connector 487"/>
            <p:cNvCxnSpPr/>
            <p:nvPr/>
          </p:nvCxnSpPr>
          <p:spPr>
            <a:xfrm>
              <a:off x="6110777" y="551602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9" name="Straight Connector 488"/>
            <p:cNvCxnSpPr/>
            <p:nvPr/>
          </p:nvCxnSpPr>
          <p:spPr>
            <a:xfrm>
              <a:off x="6716624" y="550694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0" name="Straight Connector 489"/>
            <p:cNvCxnSpPr/>
            <p:nvPr/>
          </p:nvCxnSpPr>
          <p:spPr>
            <a:xfrm>
              <a:off x="6949921" y="540467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1" name="Straight Connector 490"/>
            <p:cNvCxnSpPr/>
            <p:nvPr/>
          </p:nvCxnSpPr>
          <p:spPr>
            <a:xfrm>
              <a:off x="6564174" y="52822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2" name="Straight Connector 491"/>
            <p:cNvCxnSpPr/>
            <p:nvPr/>
          </p:nvCxnSpPr>
          <p:spPr>
            <a:xfrm>
              <a:off x="6956174" y="527173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3" name="Straight Connector 492"/>
            <p:cNvCxnSpPr/>
            <p:nvPr/>
          </p:nvCxnSpPr>
          <p:spPr>
            <a:xfrm>
              <a:off x="4875701" y="47083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4" name="Straight Connector 493"/>
            <p:cNvCxnSpPr/>
            <p:nvPr/>
          </p:nvCxnSpPr>
          <p:spPr>
            <a:xfrm>
              <a:off x="4405479" y="429156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495" name="TextBox 26"/>
          <p:cNvSpPr txBox="1">
            <a:spLocks noChangeArrowheads="1"/>
          </p:cNvSpPr>
          <p:nvPr/>
        </p:nvSpPr>
        <p:spPr bwMode="auto">
          <a:xfrm>
            <a:off x="116002" y="767578"/>
            <a:ext cx="1762021"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sequencing</a:t>
            </a:r>
          </a:p>
          <a:p>
            <a:pPr eaLnBrk="1" hangingPunct="1"/>
            <a:r>
              <a:rPr lang="en-US" dirty="0"/>
              <a:t>reads</a:t>
            </a:r>
          </a:p>
        </p:txBody>
      </p:sp>
      <p:grpSp>
        <p:nvGrpSpPr>
          <p:cNvPr id="499" name="Group 498"/>
          <p:cNvGrpSpPr/>
          <p:nvPr/>
        </p:nvGrpSpPr>
        <p:grpSpPr>
          <a:xfrm>
            <a:off x="2714873" y="4408093"/>
            <a:ext cx="5372561" cy="598967"/>
            <a:chOff x="2624826" y="5797633"/>
            <a:chExt cx="5372561" cy="721689"/>
          </a:xfrm>
        </p:grpSpPr>
        <p:sp>
          <p:nvSpPr>
            <p:cNvPr id="720" name="TextBox 719"/>
            <p:cNvSpPr txBox="1"/>
            <p:nvPr/>
          </p:nvSpPr>
          <p:spPr>
            <a:xfrm>
              <a:off x="2624826" y="6057658"/>
              <a:ext cx="5372561" cy="461664"/>
            </a:xfrm>
            <a:prstGeom prst="rect">
              <a:avLst/>
            </a:prstGeom>
            <a:noFill/>
          </p:spPr>
          <p:txBody>
            <a:bodyPr wrap="none" rtlCol="0">
              <a:spAutoFit/>
            </a:bodyPr>
            <a:lstStyle/>
            <a:p>
              <a:r>
                <a:rPr lang="en-US" sz="2400" dirty="0"/>
                <a:t>complete assembly / </a:t>
              </a:r>
              <a:r>
                <a:rPr lang="en-US" sz="2400" dirty="0" err="1"/>
                <a:t>pseudochomosome</a:t>
              </a:r>
              <a:r>
                <a:rPr lang="en-US" sz="2400" dirty="0"/>
                <a:t> </a:t>
              </a:r>
            </a:p>
          </p:txBody>
        </p:sp>
        <p:sp>
          <p:nvSpPr>
            <p:cNvPr id="721" name="Down Arrow 720"/>
            <p:cNvSpPr/>
            <p:nvPr/>
          </p:nvSpPr>
          <p:spPr>
            <a:xfrm>
              <a:off x="5221256" y="5797633"/>
              <a:ext cx="131394" cy="245442"/>
            </a:xfrm>
            <a:prstGeom prst="downArrow">
              <a:avLst/>
            </a:prstGeom>
            <a:solidFill>
              <a:schemeClr val="accent5">
                <a:lumMod val="20000"/>
                <a:lumOff val="80000"/>
              </a:schemeClr>
            </a:solidFill>
            <a:ln>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8" name="Group 497"/>
          <p:cNvGrpSpPr/>
          <p:nvPr/>
        </p:nvGrpSpPr>
        <p:grpSpPr>
          <a:xfrm>
            <a:off x="174268" y="3764679"/>
            <a:ext cx="7624481" cy="522412"/>
            <a:chOff x="121256" y="5056736"/>
            <a:chExt cx="7624481" cy="731975"/>
          </a:xfrm>
        </p:grpSpPr>
        <p:cxnSp>
          <p:nvCxnSpPr>
            <p:cNvPr id="716" name="Straight Connector 715"/>
            <p:cNvCxnSpPr/>
            <p:nvPr/>
          </p:nvCxnSpPr>
          <p:spPr>
            <a:xfrm>
              <a:off x="2317704" y="5532594"/>
              <a:ext cx="2614619" cy="0"/>
            </a:xfrm>
            <a:prstGeom prst="line">
              <a:avLst/>
            </a:prstGeom>
            <a:ln w="76200" cap="flat" cmpd="sng" algn="ctr">
              <a:solidFill>
                <a:schemeClr val="accent1">
                  <a:lumMod val="7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17" name="Straight Connector 716"/>
            <p:cNvCxnSpPr/>
            <p:nvPr/>
          </p:nvCxnSpPr>
          <p:spPr>
            <a:xfrm>
              <a:off x="5715253" y="5532594"/>
              <a:ext cx="2030484" cy="0"/>
            </a:xfrm>
            <a:prstGeom prst="line">
              <a:avLst/>
            </a:prstGeom>
            <a:ln w="76200" cap="flat" cmpd="sng" algn="ctr">
              <a:solidFill>
                <a:schemeClr val="accent1">
                  <a:lumMod val="7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18" name="TextBox 717"/>
            <p:cNvSpPr txBox="1"/>
            <p:nvPr/>
          </p:nvSpPr>
          <p:spPr>
            <a:xfrm>
              <a:off x="4874404" y="5329867"/>
              <a:ext cx="897226" cy="369332"/>
            </a:xfrm>
            <a:prstGeom prst="rect">
              <a:avLst/>
            </a:prstGeom>
            <a:noFill/>
          </p:spPr>
          <p:txBody>
            <a:bodyPr wrap="none" rtlCol="0">
              <a:spAutoFit/>
            </a:bodyPr>
            <a:lstStyle/>
            <a:p>
              <a:r>
                <a:rPr lang="en-US" dirty="0"/>
                <a:t>NN..NN</a:t>
              </a:r>
            </a:p>
          </p:txBody>
        </p:sp>
        <p:sp>
          <p:nvSpPr>
            <p:cNvPr id="719" name="TextBox 718"/>
            <p:cNvSpPr txBox="1"/>
            <p:nvPr/>
          </p:nvSpPr>
          <p:spPr>
            <a:xfrm>
              <a:off x="121256" y="5327046"/>
              <a:ext cx="1272080" cy="461665"/>
            </a:xfrm>
            <a:prstGeom prst="rect">
              <a:avLst/>
            </a:prstGeom>
            <a:noFill/>
          </p:spPr>
          <p:txBody>
            <a:bodyPr wrap="none" rtlCol="0">
              <a:spAutoFit/>
            </a:bodyPr>
            <a:lstStyle/>
            <a:p>
              <a:r>
                <a:rPr lang="en-US" sz="2400" dirty="0"/>
                <a:t>scaffolds</a:t>
              </a:r>
            </a:p>
          </p:txBody>
        </p:sp>
        <p:sp>
          <p:nvSpPr>
            <p:cNvPr id="722" name="Down Arrow 721"/>
            <p:cNvSpPr/>
            <p:nvPr/>
          </p:nvSpPr>
          <p:spPr>
            <a:xfrm flipH="1">
              <a:off x="5254188" y="5056736"/>
              <a:ext cx="127916" cy="295466"/>
            </a:xfrm>
            <a:prstGeom prst="downArrow">
              <a:avLst/>
            </a:prstGeom>
            <a:solidFill>
              <a:schemeClr val="accent5">
                <a:lumMod val="20000"/>
                <a:lumOff val="80000"/>
              </a:schemeClr>
            </a:solidFill>
            <a:ln>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7" name="Group 496"/>
          <p:cNvGrpSpPr/>
          <p:nvPr/>
        </p:nvGrpSpPr>
        <p:grpSpPr>
          <a:xfrm>
            <a:off x="208765" y="2485612"/>
            <a:ext cx="7756332" cy="1144069"/>
            <a:chOff x="115999" y="3409005"/>
            <a:chExt cx="7756332" cy="1633683"/>
          </a:xfrm>
        </p:grpSpPr>
        <p:cxnSp>
          <p:nvCxnSpPr>
            <p:cNvPr id="496" name="Straight Connector 495"/>
            <p:cNvCxnSpPr/>
            <p:nvPr/>
          </p:nvCxnSpPr>
          <p:spPr>
            <a:xfrm>
              <a:off x="2317704" y="4954032"/>
              <a:ext cx="2614619" cy="0"/>
            </a:xfrm>
            <a:prstGeom prst="line">
              <a:avLst/>
            </a:prstGeom>
            <a:ln w="76200" cap="flat" cmpd="sng" algn="ctr">
              <a:solidFill>
                <a:schemeClr val="accent1">
                  <a:lumMod val="7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9" name="Straight Connector 528"/>
            <p:cNvCxnSpPr/>
            <p:nvPr/>
          </p:nvCxnSpPr>
          <p:spPr>
            <a:xfrm>
              <a:off x="3156361" y="370447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0" name="Straight Connector 529"/>
            <p:cNvCxnSpPr/>
            <p:nvPr/>
          </p:nvCxnSpPr>
          <p:spPr>
            <a:xfrm>
              <a:off x="3888708" y="381383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1" name="Straight Connector 530"/>
            <p:cNvCxnSpPr/>
            <p:nvPr/>
          </p:nvCxnSpPr>
          <p:spPr>
            <a:xfrm>
              <a:off x="2985446" y="40202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4" name="Straight Connector 533"/>
            <p:cNvCxnSpPr/>
            <p:nvPr/>
          </p:nvCxnSpPr>
          <p:spPr>
            <a:xfrm>
              <a:off x="2888275" y="38087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5" name="Straight Connector 534"/>
            <p:cNvCxnSpPr/>
            <p:nvPr/>
          </p:nvCxnSpPr>
          <p:spPr>
            <a:xfrm>
              <a:off x="3494122" y="37996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6" name="Straight Connector 535"/>
            <p:cNvCxnSpPr/>
            <p:nvPr/>
          </p:nvCxnSpPr>
          <p:spPr>
            <a:xfrm>
              <a:off x="3727419" y="369738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9" name="Straight Connector 538"/>
            <p:cNvCxnSpPr/>
            <p:nvPr/>
          </p:nvCxnSpPr>
          <p:spPr>
            <a:xfrm>
              <a:off x="2389076" y="424160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0" name="Straight Connector 539"/>
            <p:cNvCxnSpPr/>
            <p:nvPr/>
          </p:nvCxnSpPr>
          <p:spPr>
            <a:xfrm>
              <a:off x="2541526" y="458354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1" name="Straight Connector 540"/>
            <p:cNvCxnSpPr/>
            <p:nvPr/>
          </p:nvCxnSpPr>
          <p:spPr>
            <a:xfrm>
              <a:off x="2774823" y="448126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2" name="Straight Connector 541"/>
            <p:cNvCxnSpPr/>
            <p:nvPr/>
          </p:nvCxnSpPr>
          <p:spPr>
            <a:xfrm>
              <a:off x="2389076" y="43588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3" name="Straight Connector 542"/>
            <p:cNvCxnSpPr/>
            <p:nvPr/>
          </p:nvCxnSpPr>
          <p:spPr>
            <a:xfrm>
              <a:off x="2317704" y="44832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4" name="Straight Connector 543"/>
            <p:cNvCxnSpPr/>
            <p:nvPr/>
          </p:nvCxnSpPr>
          <p:spPr>
            <a:xfrm>
              <a:off x="2676843" y="413932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5" name="Straight Connector 544"/>
            <p:cNvCxnSpPr/>
            <p:nvPr/>
          </p:nvCxnSpPr>
          <p:spPr>
            <a:xfrm>
              <a:off x="3043356" y="424160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6" name="Straight Connector 545"/>
            <p:cNvCxnSpPr/>
            <p:nvPr/>
          </p:nvCxnSpPr>
          <p:spPr>
            <a:xfrm>
              <a:off x="3276653" y="413932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8" name="Straight Connector 547"/>
            <p:cNvCxnSpPr/>
            <p:nvPr/>
          </p:nvCxnSpPr>
          <p:spPr>
            <a:xfrm>
              <a:off x="2781076" y="434833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9" name="Straight Connector 548"/>
            <p:cNvCxnSpPr/>
            <p:nvPr/>
          </p:nvCxnSpPr>
          <p:spPr>
            <a:xfrm>
              <a:off x="2437293" y="48245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0" name="Straight Connector 549"/>
            <p:cNvCxnSpPr/>
            <p:nvPr/>
          </p:nvCxnSpPr>
          <p:spPr>
            <a:xfrm>
              <a:off x="3384573" y="470164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1" name="Straight Connector 550"/>
            <p:cNvCxnSpPr/>
            <p:nvPr/>
          </p:nvCxnSpPr>
          <p:spPr>
            <a:xfrm>
              <a:off x="2998826" y="457926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2" name="Straight Connector 551"/>
            <p:cNvCxnSpPr/>
            <p:nvPr/>
          </p:nvCxnSpPr>
          <p:spPr>
            <a:xfrm>
              <a:off x="3207847" y="446197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3" name="Straight Connector 552"/>
            <p:cNvCxnSpPr/>
            <p:nvPr/>
          </p:nvCxnSpPr>
          <p:spPr>
            <a:xfrm>
              <a:off x="3322090" y="434587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4" name="Straight Connector 553"/>
            <p:cNvCxnSpPr/>
            <p:nvPr/>
          </p:nvCxnSpPr>
          <p:spPr>
            <a:xfrm>
              <a:off x="3390826" y="456870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6" name="Straight Connector 555"/>
            <p:cNvCxnSpPr/>
            <p:nvPr/>
          </p:nvCxnSpPr>
          <p:spPr>
            <a:xfrm>
              <a:off x="3008351" y="481749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7" name="Straight Connector 556"/>
            <p:cNvCxnSpPr/>
            <p:nvPr/>
          </p:nvCxnSpPr>
          <p:spPr>
            <a:xfrm>
              <a:off x="2622604" y="469511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8" name="Straight Connector 557"/>
            <p:cNvCxnSpPr/>
            <p:nvPr/>
          </p:nvCxnSpPr>
          <p:spPr>
            <a:xfrm>
              <a:off x="3014604" y="468455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9" name="Straight Connector 558"/>
            <p:cNvCxnSpPr/>
            <p:nvPr/>
          </p:nvCxnSpPr>
          <p:spPr>
            <a:xfrm>
              <a:off x="3804239" y="413732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0" name="Straight Connector 559"/>
            <p:cNvCxnSpPr/>
            <p:nvPr/>
          </p:nvCxnSpPr>
          <p:spPr>
            <a:xfrm>
              <a:off x="3999309" y="44792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1" name="Straight Connector 560"/>
            <p:cNvCxnSpPr/>
            <p:nvPr/>
          </p:nvCxnSpPr>
          <p:spPr>
            <a:xfrm>
              <a:off x="4232606" y="437699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2" name="Straight Connector 561"/>
            <p:cNvCxnSpPr/>
            <p:nvPr/>
          </p:nvCxnSpPr>
          <p:spPr>
            <a:xfrm>
              <a:off x="3804239" y="425461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3" name="Straight Connector 562"/>
            <p:cNvCxnSpPr/>
            <p:nvPr/>
          </p:nvCxnSpPr>
          <p:spPr>
            <a:xfrm>
              <a:off x="3775487" y="43789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4" name="Straight Connector 563"/>
            <p:cNvCxnSpPr/>
            <p:nvPr/>
          </p:nvCxnSpPr>
          <p:spPr>
            <a:xfrm>
              <a:off x="3595773" y="40202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5" name="Straight Connector 564"/>
            <p:cNvCxnSpPr/>
            <p:nvPr/>
          </p:nvCxnSpPr>
          <p:spPr>
            <a:xfrm>
              <a:off x="4501139" y="413732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6" name="Straight Connector 565"/>
            <p:cNvCxnSpPr/>
            <p:nvPr/>
          </p:nvCxnSpPr>
          <p:spPr>
            <a:xfrm>
              <a:off x="4118614" y="405739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7" name="Straight Connector 566"/>
            <p:cNvCxnSpPr/>
            <p:nvPr/>
          </p:nvCxnSpPr>
          <p:spPr>
            <a:xfrm>
              <a:off x="3323968" y="389787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8" name="Straight Connector 567"/>
            <p:cNvCxnSpPr/>
            <p:nvPr/>
          </p:nvCxnSpPr>
          <p:spPr>
            <a:xfrm>
              <a:off x="4196239" y="424405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9" name="Straight Connector 568"/>
            <p:cNvCxnSpPr/>
            <p:nvPr/>
          </p:nvCxnSpPr>
          <p:spPr>
            <a:xfrm>
              <a:off x="3895076" y="472030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0" name="Straight Connector 569"/>
            <p:cNvCxnSpPr/>
            <p:nvPr/>
          </p:nvCxnSpPr>
          <p:spPr>
            <a:xfrm>
              <a:off x="4627423" y="482967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1" name="Straight Connector 570"/>
            <p:cNvCxnSpPr/>
            <p:nvPr/>
          </p:nvCxnSpPr>
          <p:spPr>
            <a:xfrm>
              <a:off x="4456609" y="447499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2" name="Straight Connector 571"/>
            <p:cNvCxnSpPr/>
            <p:nvPr/>
          </p:nvCxnSpPr>
          <p:spPr>
            <a:xfrm>
              <a:off x="4609059" y="43588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3" name="Straight Connector 572"/>
            <p:cNvCxnSpPr/>
            <p:nvPr/>
          </p:nvCxnSpPr>
          <p:spPr>
            <a:xfrm>
              <a:off x="3626990" y="45056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4" name="Straight Connector 573"/>
            <p:cNvCxnSpPr/>
            <p:nvPr/>
          </p:nvCxnSpPr>
          <p:spPr>
            <a:xfrm>
              <a:off x="3626990" y="48245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5" name="Straight Connector 574"/>
            <p:cNvCxnSpPr/>
            <p:nvPr/>
          </p:nvCxnSpPr>
          <p:spPr>
            <a:xfrm>
              <a:off x="4232837" y="481550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6" name="Straight Connector 575"/>
            <p:cNvCxnSpPr/>
            <p:nvPr/>
          </p:nvCxnSpPr>
          <p:spPr>
            <a:xfrm>
              <a:off x="4466134" y="471322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7" name="Straight Connector 576"/>
            <p:cNvCxnSpPr/>
            <p:nvPr/>
          </p:nvCxnSpPr>
          <p:spPr>
            <a:xfrm>
              <a:off x="4080387" y="45908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8" name="Straight Connector 577"/>
            <p:cNvCxnSpPr/>
            <p:nvPr/>
          </p:nvCxnSpPr>
          <p:spPr>
            <a:xfrm>
              <a:off x="4472387" y="45802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99" name="Straight Connector 598"/>
            <p:cNvCxnSpPr/>
            <p:nvPr/>
          </p:nvCxnSpPr>
          <p:spPr>
            <a:xfrm>
              <a:off x="4208765" y="391695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65" name="Straight Connector 664"/>
            <p:cNvCxnSpPr/>
            <p:nvPr/>
          </p:nvCxnSpPr>
          <p:spPr>
            <a:xfrm>
              <a:off x="5841847" y="4959368"/>
              <a:ext cx="2030484" cy="0"/>
            </a:xfrm>
            <a:prstGeom prst="line">
              <a:avLst/>
            </a:prstGeom>
            <a:ln w="76200" cap="flat" cmpd="sng" algn="ctr">
              <a:solidFill>
                <a:schemeClr val="accent1">
                  <a:lumMod val="7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67" name="Straight Connector 666"/>
            <p:cNvCxnSpPr/>
            <p:nvPr/>
          </p:nvCxnSpPr>
          <p:spPr>
            <a:xfrm>
              <a:off x="6828716" y="381917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68" name="Straight Connector 667"/>
            <p:cNvCxnSpPr/>
            <p:nvPr/>
          </p:nvCxnSpPr>
          <p:spPr>
            <a:xfrm>
              <a:off x="6107062" y="402047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70" name="Straight Connector 669"/>
            <p:cNvCxnSpPr/>
            <p:nvPr/>
          </p:nvCxnSpPr>
          <p:spPr>
            <a:xfrm>
              <a:off x="6434130" y="380500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71" name="Straight Connector 670"/>
            <p:cNvCxnSpPr/>
            <p:nvPr/>
          </p:nvCxnSpPr>
          <p:spPr>
            <a:xfrm>
              <a:off x="6667427" y="370272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79" name="Straight Connector 678"/>
            <p:cNvCxnSpPr/>
            <p:nvPr/>
          </p:nvCxnSpPr>
          <p:spPr>
            <a:xfrm>
              <a:off x="5924155" y="438308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0" name="Straight Connector 679"/>
            <p:cNvCxnSpPr/>
            <p:nvPr/>
          </p:nvCxnSpPr>
          <p:spPr>
            <a:xfrm>
              <a:off x="5983364" y="424693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1" name="Straight Connector 680"/>
            <p:cNvCxnSpPr/>
            <p:nvPr/>
          </p:nvCxnSpPr>
          <p:spPr>
            <a:xfrm>
              <a:off x="6216661" y="414465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4" name="Straight Connector 683"/>
            <p:cNvCxnSpPr/>
            <p:nvPr/>
          </p:nvCxnSpPr>
          <p:spPr>
            <a:xfrm>
              <a:off x="6324581" y="470698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5" name="Straight Connector 684"/>
            <p:cNvCxnSpPr/>
            <p:nvPr/>
          </p:nvCxnSpPr>
          <p:spPr>
            <a:xfrm>
              <a:off x="5938834" y="458460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6" name="Straight Connector 685"/>
            <p:cNvCxnSpPr/>
            <p:nvPr/>
          </p:nvCxnSpPr>
          <p:spPr>
            <a:xfrm>
              <a:off x="6147855" y="446731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7" name="Straight Connector 686"/>
            <p:cNvCxnSpPr/>
            <p:nvPr/>
          </p:nvCxnSpPr>
          <p:spPr>
            <a:xfrm>
              <a:off x="6262098" y="435121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8" name="Straight Connector 687"/>
            <p:cNvCxnSpPr/>
            <p:nvPr/>
          </p:nvCxnSpPr>
          <p:spPr>
            <a:xfrm>
              <a:off x="6330834" y="457404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9" name="Straight Connector 688"/>
            <p:cNvCxnSpPr/>
            <p:nvPr/>
          </p:nvCxnSpPr>
          <p:spPr>
            <a:xfrm>
              <a:off x="5846071" y="482283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1" name="Straight Connector 690"/>
            <p:cNvCxnSpPr/>
            <p:nvPr/>
          </p:nvCxnSpPr>
          <p:spPr>
            <a:xfrm>
              <a:off x="5954612" y="468989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2" name="Straight Connector 691"/>
            <p:cNvCxnSpPr/>
            <p:nvPr/>
          </p:nvCxnSpPr>
          <p:spPr>
            <a:xfrm>
              <a:off x="6744247" y="41426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3" name="Straight Connector 692"/>
            <p:cNvCxnSpPr/>
            <p:nvPr/>
          </p:nvCxnSpPr>
          <p:spPr>
            <a:xfrm>
              <a:off x="6939317" y="44846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4" name="Straight Connector 693"/>
            <p:cNvCxnSpPr/>
            <p:nvPr/>
          </p:nvCxnSpPr>
          <p:spPr>
            <a:xfrm>
              <a:off x="7172614" y="438233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5" name="Straight Connector 694"/>
            <p:cNvCxnSpPr/>
            <p:nvPr/>
          </p:nvCxnSpPr>
          <p:spPr>
            <a:xfrm>
              <a:off x="6744247" y="425995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6" name="Straight Connector 695"/>
            <p:cNvCxnSpPr/>
            <p:nvPr/>
          </p:nvCxnSpPr>
          <p:spPr>
            <a:xfrm>
              <a:off x="6715495" y="438432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7" name="Straight Connector 696"/>
            <p:cNvCxnSpPr/>
            <p:nvPr/>
          </p:nvCxnSpPr>
          <p:spPr>
            <a:xfrm>
              <a:off x="6535781" y="402558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8" name="Straight Connector 697"/>
            <p:cNvCxnSpPr/>
            <p:nvPr/>
          </p:nvCxnSpPr>
          <p:spPr>
            <a:xfrm>
              <a:off x="7441147" y="41426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9" name="Straight Connector 698"/>
            <p:cNvCxnSpPr/>
            <p:nvPr/>
          </p:nvCxnSpPr>
          <p:spPr>
            <a:xfrm>
              <a:off x="7058622" y="406273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0" name="Straight Connector 699"/>
            <p:cNvCxnSpPr/>
            <p:nvPr/>
          </p:nvCxnSpPr>
          <p:spPr>
            <a:xfrm>
              <a:off x="6263976" y="390320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1" name="Straight Connector 700"/>
            <p:cNvCxnSpPr/>
            <p:nvPr/>
          </p:nvCxnSpPr>
          <p:spPr>
            <a:xfrm>
              <a:off x="7136247" y="424939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2" name="Straight Connector 701"/>
            <p:cNvCxnSpPr/>
            <p:nvPr/>
          </p:nvCxnSpPr>
          <p:spPr>
            <a:xfrm>
              <a:off x="6835084" y="472564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3" name="Straight Connector 702"/>
            <p:cNvCxnSpPr/>
            <p:nvPr/>
          </p:nvCxnSpPr>
          <p:spPr>
            <a:xfrm>
              <a:off x="7567431" y="483500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4" name="Straight Connector 703"/>
            <p:cNvCxnSpPr/>
            <p:nvPr/>
          </p:nvCxnSpPr>
          <p:spPr>
            <a:xfrm>
              <a:off x="7396617" y="448032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5" name="Straight Connector 704"/>
            <p:cNvCxnSpPr/>
            <p:nvPr/>
          </p:nvCxnSpPr>
          <p:spPr>
            <a:xfrm>
              <a:off x="7549067" y="436422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6" name="Straight Connector 705"/>
            <p:cNvCxnSpPr/>
            <p:nvPr/>
          </p:nvCxnSpPr>
          <p:spPr>
            <a:xfrm>
              <a:off x="6566998" y="451094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7" name="Straight Connector 706"/>
            <p:cNvCxnSpPr/>
            <p:nvPr/>
          </p:nvCxnSpPr>
          <p:spPr>
            <a:xfrm>
              <a:off x="6566998" y="482991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8" name="Straight Connector 707"/>
            <p:cNvCxnSpPr/>
            <p:nvPr/>
          </p:nvCxnSpPr>
          <p:spPr>
            <a:xfrm>
              <a:off x="7172845" y="482083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9" name="Straight Connector 708"/>
            <p:cNvCxnSpPr/>
            <p:nvPr/>
          </p:nvCxnSpPr>
          <p:spPr>
            <a:xfrm>
              <a:off x="7406142" y="471855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10" name="Straight Connector 709"/>
            <p:cNvCxnSpPr/>
            <p:nvPr/>
          </p:nvCxnSpPr>
          <p:spPr>
            <a:xfrm>
              <a:off x="7020395" y="459618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11" name="Straight Connector 710"/>
            <p:cNvCxnSpPr/>
            <p:nvPr/>
          </p:nvCxnSpPr>
          <p:spPr>
            <a:xfrm>
              <a:off x="7412395" y="458562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12" name="Straight Connector 711"/>
            <p:cNvCxnSpPr/>
            <p:nvPr/>
          </p:nvCxnSpPr>
          <p:spPr>
            <a:xfrm>
              <a:off x="7148773" y="39222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13" name="Straight Connector 712"/>
            <p:cNvCxnSpPr/>
            <p:nvPr/>
          </p:nvCxnSpPr>
          <p:spPr>
            <a:xfrm>
              <a:off x="6765644" y="392765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15" name="TextBox 714"/>
            <p:cNvSpPr txBox="1"/>
            <p:nvPr/>
          </p:nvSpPr>
          <p:spPr>
            <a:xfrm>
              <a:off x="115999" y="4581023"/>
              <a:ext cx="1070486" cy="461665"/>
            </a:xfrm>
            <a:prstGeom prst="rect">
              <a:avLst/>
            </a:prstGeom>
            <a:noFill/>
          </p:spPr>
          <p:txBody>
            <a:bodyPr wrap="none" rtlCol="0">
              <a:spAutoFit/>
            </a:bodyPr>
            <a:lstStyle/>
            <a:p>
              <a:r>
                <a:rPr lang="en-US" sz="2400" dirty="0" err="1"/>
                <a:t>contigs</a:t>
              </a:r>
              <a:endParaRPr lang="en-US" sz="2400" dirty="0"/>
            </a:p>
          </p:txBody>
        </p:sp>
        <p:sp>
          <p:nvSpPr>
            <p:cNvPr id="723" name="Down Arrow 722"/>
            <p:cNvSpPr/>
            <p:nvPr/>
          </p:nvSpPr>
          <p:spPr>
            <a:xfrm flipH="1">
              <a:off x="5254188" y="3409005"/>
              <a:ext cx="127916" cy="295466"/>
            </a:xfrm>
            <a:prstGeom prst="downArrow">
              <a:avLst/>
            </a:prstGeom>
            <a:solidFill>
              <a:schemeClr val="accent5">
                <a:lumMod val="20000"/>
                <a:lumOff val="80000"/>
              </a:schemeClr>
            </a:solidFill>
            <a:ln>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24" name="TextBox 723"/>
          <p:cNvSpPr txBox="1"/>
          <p:nvPr/>
        </p:nvSpPr>
        <p:spPr>
          <a:xfrm>
            <a:off x="81955" y="2340917"/>
            <a:ext cx="2554674" cy="461665"/>
          </a:xfrm>
          <a:prstGeom prst="rect">
            <a:avLst/>
          </a:prstGeom>
          <a:noFill/>
        </p:spPr>
        <p:txBody>
          <a:bodyPr wrap="none" rtlCol="0">
            <a:spAutoFit/>
          </a:bodyPr>
          <a:lstStyle/>
          <a:p>
            <a:r>
              <a:rPr lang="en-US" sz="2400" dirty="0" err="1"/>
              <a:t>unitigs</a:t>
            </a:r>
            <a:r>
              <a:rPr lang="en-US" sz="2400" dirty="0"/>
              <a:t>, </a:t>
            </a:r>
            <a:r>
              <a:rPr lang="en-US" sz="2400" dirty="0" err="1"/>
              <a:t>superreads</a:t>
            </a:r>
            <a:endParaRPr lang="en-US" sz="2400" dirty="0"/>
          </a:p>
        </p:txBody>
      </p:sp>
      <p:sp>
        <p:nvSpPr>
          <p:cNvPr id="500" name="Slide Number Placeholder 499"/>
          <p:cNvSpPr>
            <a:spLocks noGrp="1"/>
          </p:cNvSpPr>
          <p:nvPr>
            <p:ph type="sldNum" sz="quarter" idx="12"/>
          </p:nvPr>
        </p:nvSpPr>
        <p:spPr/>
        <p:txBody>
          <a:bodyPr/>
          <a:lstStyle/>
          <a:p>
            <a:fld id="{9DA039C4-C5F2-1743-BB7A-5D831266C61E}" type="slidenum">
              <a:rPr lang="en-US" smtClean="0"/>
              <a:t>5</a:t>
            </a:fld>
            <a:endParaRPr lang="en-US" dirty="0"/>
          </a:p>
        </p:txBody>
      </p:sp>
    </p:spTree>
    <p:extLst>
      <p:ext uri="{BB962C8B-B14F-4D97-AF65-F5344CB8AC3E}">
        <p14:creationId xmlns:p14="http://schemas.microsoft.com/office/powerpoint/2010/main" val="163252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493558" y="842684"/>
            <a:ext cx="8193242" cy="4100610"/>
          </a:xfrm>
        </p:spPr>
        <p:txBody>
          <a:bodyPr>
            <a:normAutofit/>
          </a:bodyPr>
          <a:lstStyle/>
          <a:p>
            <a:r>
              <a:rPr lang="en-US" dirty="0">
                <a:solidFill>
                  <a:schemeClr val="bg1">
                    <a:lumMod val="85000"/>
                  </a:schemeClr>
                </a:solidFill>
              </a:rPr>
              <a:t>Genome assembly: concept</a:t>
            </a:r>
          </a:p>
          <a:p>
            <a:r>
              <a:rPr lang="en-US" dirty="0">
                <a:solidFill>
                  <a:schemeClr val="bg1">
                    <a:lumMod val="85000"/>
                  </a:schemeClr>
                </a:solidFill>
              </a:rPr>
              <a:t>Assembly algorithms: OLC/De </a:t>
            </a:r>
            <a:r>
              <a:rPr lang="en-US" dirty="0" err="1">
                <a:solidFill>
                  <a:schemeClr val="bg1">
                    <a:lumMod val="85000"/>
                  </a:schemeClr>
                </a:solidFill>
              </a:rPr>
              <a:t>Bruijn</a:t>
            </a:r>
            <a:r>
              <a:rPr lang="en-US" dirty="0">
                <a:solidFill>
                  <a:schemeClr val="bg1">
                    <a:lumMod val="85000"/>
                  </a:schemeClr>
                </a:solidFill>
              </a:rPr>
              <a:t> graph</a:t>
            </a:r>
          </a:p>
          <a:p>
            <a:r>
              <a:rPr lang="en-US" dirty="0">
                <a:solidFill>
                  <a:schemeClr val="bg1">
                    <a:lumMod val="85000"/>
                  </a:schemeClr>
                </a:solidFill>
              </a:rPr>
              <a:t>Error correction (</a:t>
            </a:r>
            <a:r>
              <a:rPr lang="en-US" dirty="0" err="1">
                <a:solidFill>
                  <a:schemeClr val="bg1">
                    <a:lumMod val="85000"/>
                  </a:schemeClr>
                </a:solidFill>
              </a:rPr>
              <a:t>Kmer</a:t>
            </a:r>
            <a:r>
              <a:rPr lang="en-US" dirty="0">
                <a:solidFill>
                  <a:schemeClr val="bg1">
                    <a:lumMod val="85000"/>
                  </a:schemeClr>
                </a:solidFill>
              </a:rPr>
              <a:t> counts)</a:t>
            </a:r>
          </a:p>
          <a:p>
            <a:r>
              <a:rPr lang="en-US" dirty="0">
                <a:solidFill>
                  <a:schemeClr val="bg1">
                    <a:lumMod val="85000"/>
                  </a:schemeClr>
                </a:solidFill>
              </a:rPr>
              <a:t>Assembly strategy to cope with the repeat problem</a:t>
            </a:r>
          </a:p>
          <a:p>
            <a:pPr marL="0" indent="0">
              <a:buNone/>
            </a:pPr>
            <a:r>
              <a:rPr lang="en-US" dirty="0">
                <a:solidFill>
                  <a:schemeClr val="bg1">
                    <a:lumMod val="85000"/>
                  </a:schemeClr>
                </a:solidFill>
              </a:rPr>
              <a:t>(mate-pair reads, long reads, others)</a:t>
            </a:r>
          </a:p>
          <a:p>
            <a:r>
              <a:rPr lang="en-US" dirty="0">
                <a:solidFill>
                  <a:schemeClr val="bg1">
                    <a:lumMod val="85000"/>
                  </a:schemeClr>
                </a:solidFill>
              </a:rPr>
              <a:t>Assembly evaluation (N50, comparison to a reference genome)</a:t>
            </a:r>
          </a:p>
          <a:p>
            <a:r>
              <a:rPr lang="en-US" dirty="0"/>
              <a:t>Case study</a:t>
            </a:r>
          </a:p>
        </p:txBody>
      </p:sp>
      <p:sp>
        <p:nvSpPr>
          <p:cNvPr id="4" name="Slide Number Placeholder 3"/>
          <p:cNvSpPr>
            <a:spLocks noGrp="1"/>
          </p:cNvSpPr>
          <p:nvPr>
            <p:ph type="sldNum" sz="quarter" idx="12"/>
          </p:nvPr>
        </p:nvSpPr>
        <p:spPr/>
        <p:txBody>
          <a:bodyPr/>
          <a:lstStyle/>
          <a:p>
            <a:fld id="{9DA039C4-C5F2-1743-BB7A-5D831266C61E}" type="slidenum">
              <a:rPr lang="en-US" smtClean="0"/>
              <a:t>50</a:t>
            </a:fld>
            <a:endParaRPr lang="en-US"/>
          </a:p>
        </p:txBody>
      </p:sp>
    </p:spTree>
    <p:extLst>
      <p:ext uri="{BB962C8B-B14F-4D97-AF65-F5344CB8AC3E}">
        <p14:creationId xmlns:p14="http://schemas.microsoft.com/office/powerpoint/2010/main" val="35632179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2461" y="-21520"/>
            <a:ext cx="8229600" cy="987067"/>
          </a:xfrm>
        </p:spPr>
        <p:txBody>
          <a:bodyPr>
            <a:normAutofit fontScale="90000"/>
          </a:bodyPr>
          <a:lstStyle/>
          <a:p>
            <a:r>
              <a:rPr lang="en-US" sz="3600" dirty="0">
                <a:latin typeface="Calibri Light" panose="020F0302020204030204" pitchFamily="34" charset="0"/>
                <a:cs typeface="Calibri Light" panose="020F0302020204030204" pitchFamily="34" charset="0"/>
              </a:rPr>
              <a:t>Maize genome assembly with Nanopore sequencing</a:t>
            </a:r>
          </a:p>
        </p:txBody>
      </p:sp>
      <p:pic>
        <p:nvPicPr>
          <p:cNvPr id="5" name="Picture 4"/>
          <p:cNvPicPr>
            <a:picLocks noChangeAspect="1"/>
          </p:cNvPicPr>
          <p:nvPr/>
        </p:nvPicPr>
        <p:blipFill>
          <a:blip r:embed="rId3"/>
          <a:stretch>
            <a:fillRect/>
          </a:stretch>
        </p:blipFill>
        <p:spPr>
          <a:xfrm>
            <a:off x="731248" y="2847574"/>
            <a:ext cx="2849218" cy="2292304"/>
          </a:xfrm>
          <a:prstGeom prst="rect">
            <a:avLst/>
          </a:prstGeom>
        </p:spPr>
      </p:pic>
      <p:pic>
        <p:nvPicPr>
          <p:cNvPr id="4" name="Picture 3"/>
          <p:cNvPicPr>
            <a:picLocks noChangeAspect="1"/>
          </p:cNvPicPr>
          <p:nvPr/>
        </p:nvPicPr>
        <p:blipFill>
          <a:blip r:embed="rId4"/>
          <a:stretch>
            <a:fillRect/>
          </a:stretch>
        </p:blipFill>
        <p:spPr>
          <a:xfrm>
            <a:off x="1315311" y="1634473"/>
            <a:ext cx="2430121" cy="1059533"/>
          </a:xfrm>
          <a:prstGeom prst="rect">
            <a:avLst/>
          </a:prstGeom>
        </p:spPr>
      </p:pic>
      <p:sp>
        <p:nvSpPr>
          <p:cNvPr id="6" name="TextBox 5"/>
          <p:cNvSpPr txBox="1"/>
          <p:nvPr/>
        </p:nvSpPr>
        <p:spPr>
          <a:xfrm>
            <a:off x="1140175" y="1202485"/>
            <a:ext cx="1608133" cy="646331"/>
          </a:xfrm>
          <a:prstGeom prst="rect">
            <a:avLst/>
          </a:prstGeom>
          <a:noFill/>
        </p:spPr>
        <p:txBody>
          <a:bodyPr wrap="none" rtlCol="0">
            <a:spAutoFit/>
          </a:bodyPr>
          <a:lstStyle/>
          <a:p>
            <a:r>
              <a:rPr lang="en-US" dirty="0" err="1"/>
              <a:t>Nanopore</a:t>
            </a:r>
            <a:endParaRPr lang="en-US" dirty="0"/>
          </a:p>
          <a:p>
            <a:r>
              <a:rPr lang="en-US" dirty="0" err="1"/>
              <a:t>MinION</a:t>
            </a:r>
            <a:r>
              <a:rPr lang="en-US" dirty="0"/>
              <a:t> (N=</a:t>
            </a:r>
            <a:r>
              <a:rPr lang="en-US" dirty="0">
                <a:solidFill>
                  <a:schemeClr val="accent3">
                    <a:lumMod val="50000"/>
                  </a:schemeClr>
                </a:solidFill>
              </a:rPr>
              <a:t>31</a:t>
            </a:r>
            <a:r>
              <a:rPr lang="en-US" dirty="0"/>
              <a:t>)</a:t>
            </a:r>
          </a:p>
        </p:txBody>
      </p:sp>
      <p:pic>
        <p:nvPicPr>
          <p:cNvPr id="7" name="Picture 6" descr="Screenshot 2018-11-21 23.29.41.png">
            <a:extLst>
              <a:ext uri="{FF2B5EF4-FFF2-40B4-BE49-F238E27FC236}">
                <a16:creationId xmlns:a16="http://schemas.microsoft.com/office/drawing/2014/main" id="{4EDEE0D6-4732-FB4E-BF21-E219E98755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6670" y="1013593"/>
            <a:ext cx="3187922" cy="1655135"/>
          </a:xfrm>
          <a:prstGeom prst="rect">
            <a:avLst/>
          </a:prstGeom>
        </p:spPr>
      </p:pic>
      <p:sp>
        <p:nvSpPr>
          <p:cNvPr id="8" name="TextBox 7">
            <a:extLst>
              <a:ext uri="{FF2B5EF4-FFF2-40B4-BE49-F238E27FC236}">
                <a16:creationId xmlns:a16="http://schemas.microsoft.com/office/drawing/2014/main" id="{56EAC748-F841-F148-AA0A-4E6CE442D5C1}"/>
              </a:ext>
            </a:extLst>
          </p:cNvPr>
          <p:cNvSpPr txBox="1"/>
          <p:nvPr/>
        </p:nvSpPr>
        <p:spPr>
          <a:xfrm>
            <a:off x="5853596" y="1325597"/>
            <a:ext cx="3156313" cy="707886"/>
          </a:xfrm>
          <a:prstGeom prst="rect">
            <a:avLst/>
          </a:prstGeom>
          <a:noFill/>
        </p:spPr>
        <p:txBody>
          <a:bodyPr wrap="none" rtlCol="0">
            <a:spAutoFit/>
          </a:bodyPr>
          <a:lstStyle/>
          <a:p>
            <a:r>
              <a:rPr lang="en-US" sz="2000" dirty="0"/>
              <a:t>Output: 6-13 Gb per </a:t>
            </a:r>
            <a:r>
              <a:rPr lang="en-US" sz="2000" dirty="0" err="1"/>
              <a:t>flowcell</a:t>
            </a:r>
            <a:endParaRPr lang="en-US" sz="2000" dirty="0"/>
          </a:p>
          <a:p>
            <a:r>
              <a:rPr lang="en-US" sz="2000" dirty="0"/>
              <a:t>error rate: ~10%</a:t>
            </a:r>
          </a:p>
        </p:txBody>
      </p:sp>
      <p:pic>
        <p:nvPicPr>
          <p:cNvPr id="10" name="Picture 9" descr="A188WGS.pdf">
            <a:extLst>
              <a:ext uri="{FF2B5EF4-FFF2-40B4-BE49-F238E27FC236}">
                <a16:creationId xmlns:a16="http://schemas.microsoft.com/office/drawing/2014/main" id="{E0EF1AED-FBB9-C347-B460-ED6716B1C3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4468" y="2673443"/>
            <a:ext cx="2732327" cy="2372380"/>
          </a:xfrm>
          <a:prstGeom prst="rect">
            <a:avLst/>
          </a:prstGeom>
        </p:spPr>
      </p:pic>
      <p:sp>
        <p:nvSpPr>
          <p:cNvPr id="11" name="TextBox 10">
            <a:extLst>
              <a:ext uri="{FF2B5EF4-FFF2-40B4-BE49-F238E27FC236}">
                <a16:creationId xmlns:a16="http://schemas.microsoft.com/office/drawing/2014/main" id="{167E1C0E-45D2-9348-A479-61EAE84C419D}"/>
              </a:ext>
            </a:extLst>
          </p:cNvPr>
          <p:cNvSpPr txBox="1"/>
          <p:nvPr/>
        </p:nvSpPr>
        <p:spPr>
          <a:xfrm>
            <a:off x="2530371" y="2307867"/>
            <a:ext cx="1099212" cy="523220"/>
          </a:xfrm>
          <a:prstGeom prst="rect">
            <a:avLst/>
          </a:prstGeom>
          <a:noFill/>
        </p:spPr>
        <p:txBody>
          <a:bodyPr wrap="none" rtlCol="0">
            <a:spAutoFit/>
          </a:bodyPr>
          <a:lstStyle/>
          <a:p>
            <a:r>
              <a:rPr lang="en-US" sz="1400" dirty="0"/>
              <a:t>FLO-MIN106</a:t>
            </a:r>
          </a:p>
          <a:p>
            <a:r>
              <a:rPr lang="en-US" sz="1400" dirty="0"/>
              <a:t>SQK-LSK109 </a:t>
            </a:r>
          </a:p>
        </p:txBody>
      </p:sp>
      <p:sp>
        <p:nvSpPr>
          <p:cNvPr id="3" name="Slide Number Placeholder 2">
            <a:extLst>
              <a:ext uri="{FF2B5EF4-FFF2-40B4-BE49-F238E27FC236}">
                <a16:creationId xmlns:a16="http://schemas.microsoft.com/office/drawing/2014/main" id="{4F742FBE-C5B3-4343-A575-33A2512628B6}"/>
              </a:ext>
            </a:extLst>
          </p:cNvPr>
          <p:cNvSpPr>
            <a:spLocks noGrp="1"/>
          </p:cNvSpPr>
          <p:nvPr>
            <p:ph type="sldNum" sz="quarter" idx="12"/>
          </p:nvPr>
        </p:nvSpPr>
        <p:spPr/>
        <p:txBody>
          <a:bodyPr/>
          <a:lstStyle/>
          <a:p>
            <a:fld id="{9DA039C4-C5F2-1743-BB7A-5D831266C61E}" type="slidenum">
              <a:rPr lang="en-US" smtClean="0"/>
              <a:t>51</a:t>
            </a:fld>
            <a:endParaRPr lang="en-US"/>
          </a:p>
        </p:txBody>
      </p:sp>
      <p:pic>
        <p:nvPicPr>
          <p:cNvPr id="1026" name="Picture 2">
            <a:extLst>
              <a:ext uri="{FF2B5EF4-FFF2-40B4-BE49-F238E27FC236}">
                <a16:creationId xmlns:a16="http://schemas.microsoft.com/office/drawing/2014/main" id="{8D8A801F-4B9E-BF49-8EA3-71A3225FF4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623" y="542568"/>
            <a:ext cx="799282" cy="79928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21AD0D2-E17F-9F42-9C38-5588F9DCBCDF}"/>
              </a:ext>
            </a:extLst>
          </p:cNvPr>
          <p:cNvSpPr txBox="1"/>
          <p:nvPr/>
        </p:nvSpPr>
        <p:spPr>
          <a:xfrm>
            <a:off x="39524" y="1371763"/>
            <a:ext cx="1003480" cy="307777"/>
          </a:xfrm>
          <a:prstGeom prst="rect">
            <a:avLst/>
          </a:prstGeom>
          <a:noFill/>
        </p:spPr>
        <p:txBody>
          <a:bodyPr wrap="none" rtlCol="0">
            <a:spAutoFit/>
          </a:bodyPr>
          <a:lstStyle/>
          <a:p>
            <a:r>
              <a:rPr lang="en-US" sz="1400" dirty="0" err="1"/>
              <a:t>Guifang</a:t>
            </a:r>
            <a:r>
              <a:rPr lang="en-US" sz="1400" dirty="0"/>
              <a:t> Lin</a:t>
            </a:r>
          </a:p>
        </p:txBody>
      </p:sp>
    </p:spTree>
    <p:extLst>
      <p:ext uri="{BB962C8B-B14F-4D97-AF65-F5344CB8AC3E}">
        <p14:creationId xmlns:p14="http://schemas.microsoft.com/office/powerpoint/2010/main" val="39132448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rot="10800000">
            <a:off x="336190" y="274486"/>
            <a:ext cx="492443" cy="2523509"/>
          </a:xfrm>
          <a:prstGeom prst="rect">
            <a:avLst/>
          </a:prstGeom>
          <a:solidFill>
            <a:schemeClr val="bg1">
              <a:lumMod val="75000"/>
            </a:schemeClr>
          </a:solidFill>
          <a:ln>
            <a:noFill/>
          </a:ln>
          <a:effectLst/>
        </p:spPr>
        <p:style>
          <a:lnRef idx="3">
            <a:schemeClr val="lt1"/>
          </a:lnRef>
          <a:fillRef idx="1">
            <a:schemeClr val="dk1"/>
          </a:fillRef>
          <a:effectRef idx="1">
            <a:schemeClr val="dk1"/>
          </a:effectRef>
          <a:fontRef idx="minor">
            <a:schemeClr val="lt1"/>
          </a:fontRef>
        </p:style>
        <p:txBody>
          <a:bodyPr vert="eaVert" wrap="square" rtlCol="0">
            <a:spAutoFit/>
          </a:bodyPr>
          <a:lstStyle/>
          <a:p>
            <a:pPr algn="ctr"/>
            <a:r>
              <a:rPr lang="en-US" sz="2000" b="1" dirty="0">
                <a:solidFill>
                  <a:schemeClr val="accent1">
                    <a:lumMod val="50000"/>
                  </a:schemeClr>
                </a:solidFill>
                <a:latin typeface="Helvetica" panose="020B0604020202020204" pitchFamily="34" charset="0"/>
                <a:cs typeface="Helvetica" panose="020B0604020202020204" pitchFamily="34" charset="0"/>
              </a:rPr>
              <a:t>Phase - I</a:t>
            </a:r>
          </a:p>
        </p:txBody>
      </p:sp>
      <p:sp>
        <p:nvSpPr>
          <p:cNvPr id="8" name="TextBox 7"/>
          <p:cNvSpPr txBox="1"/>
          <p:nvPr/>
        </p:nvSpPr>
        <p:spPr>
          <a:xfrm rot="10800000">
            <a:off x="336191" y="3349897"/>
            <a:ext cx="492443" cy="1621760"/>
          </a:xfrm>
          <a:prstGeom prst="rect">
            <a:avLst/>
          </a:prstGeom>
          <a:solidFill>
            <a:schemeClr val="bg1">
              <a:lumMod val="65000"/>
            </a:schemeClr>
          </a:solidFill>
          <a:ln>
            <a:noFill/>
          </a:ln>
          <a:effectLst/>
        </p:spPr>
        <p:style>
          <a:lnRef idx="3">
            <a:schemeClr val="lt1"/>
          </a:lnRef>
          <a:fillRef idx="1">
            <a:schemeClr val="dk1"/>
          </a:fillRef>
          <a:effectRef idx="1">
            <a:schemeClr val="dk1"/>
          </a:effectRef>
          <a:fontRef idx="minor">
            <a:schemeClr val="lt1"/>
          </a:fontRef>
        </p:style>
        <p:txBody>
          <a:bodyPr vert="eaVert" wrap="square" rtlCol="0">
            <a:spAutoFit/>
          </a:bodyPr>
          <a:lstStyle/>
          <a:p>
            <a:pPr algn="ctr"/>
            <a:r>
              <a:rPr lang="en-US" sz="2000" b="1" dirty="0">
                <a:solidFill>
                  <a:schemeClr val="accent1">
                    <a:lumMod val="50000"/>
                  </a:schemeClr>
                </a:solidFill>
                <a:latin typeface="Helvetica" panose="020B0604020202020204" pitchFamily="34" charset="0"/>
                <a:cs typeface="Helvetica" panose="020B0604020202020204" pitchFamily="34" charset="0"/>
              </a:rPr>
              <a:t>Phase - II</a:t>
            </a:r>
          </a:p>
        </p:txBody>
      </p:sp>
      <p:sp>
        <p:nvSpPr>
          <p:cNvPr id="9" name="Rectangle 8"/>
          <p:cNvSpPr/>
          <p:nvPr/>
        </p:nvSpPr>
        <p:spPr>
          <a:xfrm>
            <a:off x="2381579" y="1811667"/>
            <a:ext cx="1498073" cy="457200"/>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rtlCol="0" anchor="ctr"/>
          <a:lstStyle/>
          <a:p>
            <a:r>
              <a:rPr lang="en-US" sz="1400" dirty="0">
                <a:solidFill>
                  <a:srgbClr val="000000"/>
                </a:solidFill>
                <a:latin typeface="Helvetica" panose="020B0604020202020204" pitchFamily="34" charset="0"/>
                <a:cs typeface="Helvetica" panose="020B0604020202020204" pitchFamily="34" charset="0"/>
              </a:rPr>
              <a:t>Illumina (90X)</a:t>
            </a:r>
          </a:p>
          <a:p>
            <a:r>
              <a:rPr lang="en-US" sz="1400" dirty="0">
                <a:solidFill>
                  <a:srgbClr val="000000"/>
                </a:solidFill>
                <a:latin typeface="Helvetica" panose="020B0604020202020204" pitchFamily="34" charset="0"/>
                <a:cs typeface="Helvetica" panose="020B0604020202020204" pitchFamily="34" charset="0"/>
              </a:rPr>
              <a:t>polishing</a:t>
            </a:r>
          </a:p>
        </p:txBody>
      </p:sp>
      <p:sp>
        <p:nvSpPr>
          <p:cNvPr id="12" name="Rectangle 11"/>
          <p:cNvSpPr/>
          <p:nvPr/>
        </p:nvSpPr>
        <p:spPr>
          <a:xfrm>
            <a:off x="978239" y="268818"/>
            <a:ext cx="2446867" cy="457200"/>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solidFill>
                  <a:srgbClr val="000000"/>
                </a:solidFill>
                <a:latin typeface="Helvetica" panose="020B0604020202020204" pitchFamily="34" charset="0"/>
                <a:cs typeface="Helvetica" panose="020B0604020202020204" pitchFamily="34" charset="0"/>
              </a:rPr>
              <a:t>Nanopore long reads (90X)</a:t>
            </a:r>
          </a:p>
        </p:txBody>
      </p:sp>
      <p:sp>
        <p:nvSpPr>
          <p:cNvPr id="13" name="Rectangle 12"/>
          <p:cNvSpPr/>
          <p:nvPr/>
        </p:nvSpPr>
        <p:spPr>
          <a:xfrm>
            <a:off x="978241" y="3396717"/>
            <a:ext cx="2446867" cy="457200"/>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err="1">
                <a:solidFill>
                  <a:srgbClr val="000000"/>
                </a:solidFill>
                <a:latin typeface="Helvetica" panose="020B0604020202020204" pitchFamily="34" charset="0"/>
                <a:cs typeface="Helvetica" panose="020B0604020202020204" pitchFamily="34" charset="0"/>
              </a:rPr>
              <a:t>BioNano</a:t>
            </a:r>
            <a:r>
              <a:rPr lang="en-US" sz="1400" b="1" dirty="0">
                <a:solidFill>
                  <a:srgbClr val="000000"/>
                </a:solidFill>
                <a:latin typeface="Helvetica" panose="020B0604020202020204" pitchFamily="34" charset="0"/>
                <a:cs typeface="Helvetica" panose="020B0604020202020204" pitchFamily="34" charset="0"/>
              </a:rPr>
              <a:t> map</a:t>
            </a:r>
          </a:p>
        </p:txBody>
      </p:sp>
      <p:sp>
        <p:nvSpPr>
          <p:cNvPr id="14" name="Rectangle 13"/>
          <p:cNvSpPr/>
          <p:nvPr/>
        </p:nvSpPr>
        <p:spPr>
          <a:xfrm>
            <a:off x="978238" y="4514458"/>
            <a:ext cx="2446868" cy="457199"/>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solidFill>
                  <a:srgbClr val="000000"/>
                </a:solidFill>
                <a:latin typeface="Helvetica" panose="020B0604020202020204" pitchFamily="34" charset="0"/>
                <a:cs typeface="Helvetica" panose="020B0604020202020204" pitchFamily="34" charset="0"/>
              </a:rPr>
              <a:t>scaffolds + contigs</a:t>
            </a:r>
          </a:p>
        </p:txBody>
      </p:sp>
      <p:sp>
        <p:nvSpPr>
          <p:cNvPr id="25" name="Rectangle 24"/>
          <p:cNvSpPr/>
          <p:nvPr/>
        </p:nvSpPr>
        <p:spPr>
          <a:xfrm>
            <a:off x="978241" y="1294904"/>
            <a:ext cx="2446867" cy="457200"/>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err="1">
                <a:solidFill>
                  <a:srgbClr val="000000"/>
                </a:solidFill>
                <a:latin typeface="Helvetica" panose="020B0604020202020204" pitchFamily="34" charset="0"/>
                <a:cs typeface="Helvetica" panose="020B0604020202020204" pitchFamily="34" charset="0"/>
              </a:rPr>
              <a:t>Canu</a:t>
            </a:r>
            <a:r>
              <a:rPr lang="en-US" sz="1400" b="1" dirty="0">
                <a:solidFill>
                  <a:srgbClr val="000000"/>
                </a:solidFill>
                <a:latin typeface="Helvetica" panose="020B0604020202020204" pitchFamily="34" charset="0"/>
                <a:cs typeface="Helvetica" panose="020B0604020202020204" pitchFamily="34" charset="0"/>
              </a:rPr>
              <a:t> </a:t>
            </a:r>
            <a:r>
              <a:rPr lang="en-US" sz="1400" b="1" dirty="0" err="1">
                <a:solidFill>
                  <a:srgbClr val="000000"/>
                </a:solidFill>
                <a:latin typeface="Helvetica" panose="020B0604020202020204" pitchFamily="34" charset="0"/>
                <a:cs typeface="Helvetica" panose="020B0604020202020204" pitchFamily="34" charset="0"/>
              </a:rPr>
              <a:t>asm</a:t>
            </a:r>
            <a:r>
              <a:rPr lang="en-US" sz="1400" b="1" dirty="0">
                <a:solidFill>
                  <a:srgbClr val="000000"/>
                </a:solidFill>
                <a:latin typeface="Helvetica" panose="020B0604020202020204" pitchFamily="34" charset="0"/>
                <a:cs typeface="Helvetica" panose="020B0604020202020204" pitchFamily="34" charset="0"/>
              </a:rPr>
              <a:t>, </a:t>
            </a:r>
            <a:r>
              <a:rPr lang="en-US" sz="1400" b="1" dirty="0" err="1">
                <a:solidFill>
                  <a:srgbClr val="000000"/>
                </a:solidFill>
                <a:latin typeface="Helvetica" panose="020B0604020202020204" pitchFamily="34" charset="0"/>
                <a:cs typeface="Helvetica" panose="020B0604020202020204" pitchFamily="34" charset="0"/>
              </a:rPr>
              <a:t>Nanopolish</a:t>
            </a:r>
            <a:endParaRPr lang="en-US" sz="1400" b="1" dirty="0">
              <a:solidFill>
                <a:srgbClr val="000000"/>
              </a:solidFill>
              <a:latin typeface="Helvetica" panose="020B0604020202020204" pitchFamily="34" charset="0"/>
              <a:cs typeface="Helvetica" panose="020B0604020202020204" pitchFamily="34" charset="0"/>
            </a:endParaRPr>
          </a:p>
        </p:txBody>
      </p:sp>
      <p:sp>
        <p:nvSpPr>
          <p:cNvPr id="26" name="Down Arrow 25"/>
          <p:cNvSpPr/>
          <p:nvPr/>
        </p:nvSpPr>
        <p:spPr>
          <a:xfrm>
            <a:off x="2005597" y="800937"/>
            <a:ext cx="392758" cy="470811"/>
          </a:xfrm>
          <a:prstGeom prst="downArrow">
            <a:avLst/>
          </a:prstGeom>
          <a:ln>
            <a:solidFill>
              <a:schemeClr val="tx1">
                <a:lumMod val="65000"/>
                <a:lumOff val="3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4" name="Rectangle 33"/>
          <p:cNvSpPr/>
          <p:nvPr/>
        </p:nvSpPr>
        <p:spPr>
          <a:xfrm>
            <a:off x="978241" y="2340796"/>
            <a:ext cx="2446867" cy="457200"/>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solidFill>
                  <a:srgbClr val="000000"/>
                </a:solidFill>
                <a:latin typeface="Helvetica" panose="020B0604020202020204" pitchFamily="34" charset="0"/>
                <a:cs typeface="Helvetica" panose="020B0604020202020204" pitchFamily="34" charset="0"/>
              </a:rPr>
              <a:t>Polished contigs</a:t>
            </a:r>
          </a:p>
        </p:txBody>
      </p:sp>
      <p:sp>
        <p:nvSpPr>
          <p:cNvPr id="42" name="Down Arrow 41"/>
          <p:cNvSpPr/>
          <p:nvPr/>
        </p:nvSpPr>
        <p:spPr>
          <a:xfrm>
            <a:off x="2005597" y="3946387"/>
            <a:ext cx="392758" cy="470811"/>
          </a:xfrm>
          <a:prstGeom prst="downArrow">
            <a:avLst/>
          </a:prstGeom>
          <a:ln>
            <a:solidFill>
              <a:schemeClr val="tx1">
                <a:lumMod val="65000"/>
                <a:lumOff val="3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2" name="TextBox 61"/>
          <p:cNvSpPr txBox="1"/>
          <p:nvPr/>
        </p:nvSpPr>
        <p:spPr>
          <a:xfrm>
            <a:off x="2398355" y="807164"/>
            <a:ext cx="628698" cy="338554"/>
          </a:xfrm>
          <a:prstGeom prst="rect">
            <a:avLst/>
          </a:prstGeom>
          <a:noFill/>
        </p:spPr>
        <p:txBody>
          <a:bodyPr wrap="square" rtlCol="0">
            <a:spAutoFit/>
          </a:bodyPr>
          <a:lstStyle/>
          <a:p>
            <a:r>
              <a:rPr lang="en-US" sz="1600" dirty="0" err="1">
                <a:latin typeface="Helvetica" panose="020B0604020202020204" pitchFamily="34" charset="0"/>
                <a:cs typeface="Helvetica" panose="020B0604020202020204" pitchFamily="34" charset="0"/>
              </a:rPr>
              <a:t>canu</a:t>
            </a:r>
            <a:endParaRPr lang="en-US" sz="1600" dirty="0">
              <a:latin typeface="Helvetica" panose="020B0604020202020204" pitchFamily="34" charset="0"/>
              <a:cs typeface="Helvetica" panose="020B0604020202020204" pitchFamily="34" charset="0"/>
            </a:endParaRPr>
          </a:p>
        </p:txBody>
      </p:sp>
      <p:sp>
        <p:nvSpPr>
          <p:cNvPr id="63" name="Down Arrow 62"/>
          <p:cNvSpPr/>
          <p:nvPr/>
        </p:nvSpPr>
        <p:spPr>
          <a:xfrm>
            <a:off x="2005597" y="1834811"/>
            <a:ext cx="392758" cy="470811"/>
          </a:xfrm>
          <a:prstGeom prst="downArrow">
            <a:avLst/>
          </a:prstGeom>
          <a:ln>
            <a:solidFill>
              <a:schemeClr val="tx1">
                <a:lumMod val="65000"/>
                <a:lumOff val="3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64" name="TextBox 63"/>
          <p:cNvSpPr txBox="1"/>
          <p:nvPr/>
        </p:nvSpPr>
        <p:spPr>
          <a:xfrm>
            <a:off x="2355129" y="3898262"/>
            <a:ext cx="888000" cy="584775"/>
          </a:xfrm>
          <a:prstGeom prst="rect">
            <a:avLst/>
          </a:prstGeom>
          <a:noFill/>
        </p:spPr>
        <p:txBody>
          <a:bodyPr wrap="square" rtlCol="0">
            <a:spAutoFit/>
          </a:bodyPr>
          <a:lstStyle/>
          <a:p>
            <a:r>
              <a:rPr lang="en-US" sz="1600" dirty="0">
                <a:latin typeface="Helvetica" panose="020B0604020202020204" pitchFamily="34" charset="0"/>
                <a:cs typeface="Helvetica" panose="020B0604020202020204" pitchFamily="34" charset="0"/>
              </a:rPr>
              <a:t>hybrid</a:t>
            </a:r>
          </a:p>
          <a:p>
            <a:r>
              <a:rPr lang="en-US" sz="1600" dirty="0">
                <a:latin typeface="Helvetica" panose="020B0604020202020204" pitchFamily="34" charset="0"/>
                <a:cs typeface="Helvetica" panose="020B0604020202020204" pitchFamily="34" charset="0"/>
              </a:rPr>
              <a:t>scaffold</a:t>
            </a:r>
          </a:p>
        </p:txBody>
      </p:sp>
      <p:sp>
        <p:nvSpPr>
          <p:cNvPr id="49" name="Down Arrow 48">
            <a:extLst>
              <a:ext uri="{FF2B5EF4-FFF2-40B4-BE49-F238E27FC236}">
                <a16:creationId xmlns:a16="http://schemas.microsoft.com/office/drawing/2014/main" id="{6A80AAC8-0399-054F-B89F-8D798C12B528}"/>
              </a:ext>
            </a:extLst>
          </p:cNvPr>
          <p:cNvSpPr/>
          <p:nvPr/>
        </p:nvSpPr>
        <p:spPr>
          <a:xfrm>
            <a:off x="1921583" y="2862401"/>
            <a:ext cx="560793" cy="503939"/>
          </a:xfrm>
          <a:prstGeom prst="downArrow">
            <a:avLst/>
          </a:prstGeom>
          <a:ln>
            <a:solidFill>
              <a:schemeClr val="tx1">
                <a:lumMod val="65000"/>
                <a:lumOff val="3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68" name="Title 67">
            <a:extLst>
              <a:ext uri="{FF2B5EF4-FFF2-40B4-BE49-F238E27FC236}">
                <a16:creationId xmlns:a16="http://schemas.microsoft.com/office/drawing/2014/main" id="{2E90040E-26CA-5A4F-B151-5024CF9B4E6D}"/>
              </a:ext>
            </a:extLst>
          </p:cNvPr>
          <p:cNvSpPr>
            <a:spLocks noGrp="1"/>
          </p:cNvSpPr>
          <p:nvPr>
            <p:ph type="title"/>
          </p:nvPr>
        </p:nvSpPr>
        <p:spPr>
          <a:xfrm>
            <a:off x="4235811" y="0"/>
            <a:ext cx="4572000" cy="781166"/>
          </a:xfrm>
        </p:spPr>
        <p:txBody>
          <a:bodyPr>
            <a:normAutofit/>
          </a:bodyPr>
          <a:lstStyle/>
          <a:p>
            <a:r>
              <a:rPr lang="en-US" sz="3200" b="1" dirty="0">
                <a:latin typeface="Calibri Light" panose="020F0302020204030204" pitchFamily="34" charset="0"/>
                <a:cs typeface="Calibri Light" panose="020F0302020204030204" pitchFamily="34" charset="0"/>
              </a:rPr>
              <a:t>Assembly strategy</a:t>
            </a:r>
          </a:p>
        </p:txBody>
      </p:sp>
      <p:sp>
        <p:nvSpPr>
          <p:cNvPr id="71" name="Rectangle 70">
            <a:extLst>
              <a:ext uri="{FF2B5EF4-FFF2-40B4-BE49-F238E27FC236}">
                <a16:creationId xmlns:a16="http://schemas.microsoft.com/office/drawing/2014/main" id="{90089034-5A44-A342-90FA-B5DAE080868C}"/>
              </a:ext>
            </a:extLst>
          </p:cNvPr>
          <p:cNvSpPr/>
          <p:nvPr/>
        </p:nvSpPr>
        <p:spPr>
          <a:xfrm>
            <a:off x="3781909" y="2343150"/>
            <a:ext cx="867134" cy="457199"/>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solidFill>
                  <a:schemeClr val="accent6">
                    <a:lumMod val="50000"/>
                  </a:schemeClr>
                </a:solidFill>
                <a:latin typeface="Helvetica" panose="020B0604020202020204" pitchFamily="34" charset="0"/>
                <a:cs typeface="Helvetica" panose="020B0604020202020204" pitchFamily="34" charset="0"/>
              </a:rPr>
              <a:t>Mt; Pt</a:t>
            </a:r>
          </a:p>
        </p:txBody>
      </p:sp>
      <p:cxnSp>
        <p:nvCxnSpPr>
          <p:cNvPr id="73" name="Straight Arrow Connector 72">
            <a:extLst>
              <a:ext uri="{FF2B5EF4-FFF2-40B4-BE49-F238E27FC236}">
                <a16:creationId xmlns:a16="http://schemas.microsoft.com/office/drawing/2014/main" id="{866B4EEB-A2BC-6C49-B430-F1D7C2A0ABFD}"/>
              </a:ext>
            </a:extLst>
          </p:cNvPr>
          <p:cNvCxnSpPr>
            <a:cxnSpLocks/>
            <a:stCxn id="34" idx="3"/>
            <a:endCxn id="71" idx="1"/>
          </p:cNvCxnSpPr>
          <p:nvPr/>
        </p:nvCxnSpPr>
        <p:spPr>
          <a:xfrm>
            <a:off x="3425105" y="2569399"/>
            <a:ext cx="356804" cy="2351"/>
          </a:xfrm>
          <a:prstGeom prst="straightConnector1">
            <a:avLst/>
          </a:prstGeom>
          <a:ln w="38100">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aphicFrame>
        <p:nvGraphicFramePr>
          <p:cNvPr id="10" name="Table 9">
            <a:extLst>
              <a:ext uri="{FF2B5EF4-FFF2-40B4-BE49-F238E27FC236}">
                <a16:creationId xmlns:a16="http://schemas.microsoft.com/office/drawing/2014/main" id="{BDB61EEB-92C3-3F4E-B823-91EAFE12722C}"/>
              </a:ext>
            </a:extLst>
          </p:cNvPr>
          <p:cNvGraphicFramePr>
            <a:graphicFrameLocks noGrp="1"/>
          </p:cNvGraphicFramePr>
          <p:nvPr>
            <p:extLst>
              <p:ext uri="{D42A27DB-BD31-4B8C-83A1-F6EECF244321}">
                <p14:modId xmlns:p14="http://schemas.microsoft.com/office/powerpoint/2010/main" val="1343874478"/>
              </p:ext>
            </p:extLst>
          </p:nvPr>
        </p:nvGraphicFramePr>
        <p:xfrm>
          <a:off x="5005844" y="736860"/>
          <a:ext cx="3401567" cy="4195575"/>
        </p:xfrm>
        <a:graphic>
          <a:graphicData uri="http://schemas.openxmlformats.org/drawingml/2006/table">
            <a:tbl>
              <a:tblPr bandRow="1">
                <a:tableStyleId>{5C22544A-7EE6-4342-B048-85BDC9FD1C3A}</a:tableStyleId>
              </a:tblPr>
              <a:tblGrid>
                <a:gridCol w="978408">
                  <a:extLst>
                    <a:ext uri="{9D8B030D-6E8A-4147-A177-3AD203B41FA5}">
                      <a16:colId xmlns:a16="http://schemas.microsoft.com/office/drawing/2014/main" val="2753862100"/>
                    </a:ext>
                  </a:extLst>
                </a:gridCol>
                <a:gridCol w="1528516">
                  <a:extLst>
                    <a:ext uri="{9D8B030D-6E8A-4147-A177-3AD203B41FA5}">
                      <a16:colId xmlns:a16="http://schemas.microsoft.com/office/drawing/2014/main" val="2196624211"/>
                    </a:ext>
                  </a:extLst>
                </a:gridCol>
                <a:gridCol w="894643">
                  <a:extLst>
                    <a:ext uri="{9D8B030D-6E8A-4147-A177-3AD203B41FA5}">
                      <a16:colId xmlns:a16="http://schemas.microsoft.com/office/drawing/2014/main" val="165282350"/>
                    </a:ext>
                  </a:extLst>
                </a:gridCol>
              </a:tblGrid>
              <a:tr h="245793">
                <a:tc>
                  <a:txBody>
                    <a:bodyPr/>
                    <a:lstStyle/>
                    <a:p>
                      <a:pPr algn="ctr" rtl="0" fontAlgn="ctr"/>
                      <a:r>
                        <a:rPr lang="en-US" sz="1600" u="none" strike="noStrike" dirty="0" err="1">
                          <a:effectLst/>
                        </a:rPr>
                        <a:t>Chr</a:t>
                      </a:r>
                      <a:endParaRPr lang="en-US" sz="1600" b="0" i="0" u="none" strike="noStrike" dirty="0">
                        <a:solidFill>
                          <a:srgbClr val="000000"/>
                        </a:solidFill>
                        <a:effectLst/>
                        <a:latin typeface="Arial" panose="020B0604020202020204" pitchFamily="34" charset="0"/>
                      </a:endParaRPr>
                    </a:p>
                  </a:txBody>
                  <a:tcPr marL="8913" marR="8913" marT="8913" marB="0" anchor="ctr"/>
                </a:tc>
                <a:tc>
                  <a:txBody>
                    <a:bodyPr/>
                    <a:lstStyle/>
                    <a:p>
                      <a:pPr algn="ctr" rtl="0" fontAlgn="ctr"/>
                      <a:r>
                        <a:rPr lang="en-US" sz="1600" u="none" strike="noStrike" dirty="0">
                          <a:effectLst/>
                        </a:rPr>
                        <a:t>Length (bp)</a:t>
                      </a:r>
                      <a:endParaRPr lang="en-US" sz="16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600" u="none" strike="noStrike" dirty="0">
                          <a:effectLst/>
                        </a:rPr>
                        <a:t># genes</a:t>
                      </a:r>
                      <a:endParaRPr lang="en-US" sz="16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1289442021"/>
                  </a:ext>
                </a:extLst>
              </a:tr>
              <a:tr h="257662">
                <a:tc>
                  <a:txBody>
                    <a:bodyPr/>
                    <a:lstStyle/>
                    <a:p>
                      <a:pPr algn="ctr" rtl="0" fontAlgn="ctr"/>
                      <a:r>
                        <a:rPr lang="en-US" sz="1600" u="none" strike="noStrike" dirty="0">
                          <a:effectLst/>
                        </a:rPr>
                        <a:t>1</a:t>
                      </a:r>
                      <a:endParaRPr lang="en-US" sz="16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600" u="none" strike="noStrike" dirty="0">
                          <a:effectLst/>
                        </a:rPr>
                        <a:t>307,989,483</a:t>
                      </a:r>
                      <a:endParaRPr lang="en-US" sz="16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600" u="none" strike="noStrike" dirty="0">
                          <a:effectLst/>
                        </a:rPr>
                        <a:t>6,034</a:t>
                      </a:r>
                      <a:endParaRPr lang="en-US" sz="16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2500579644"/>
                  </a:ext>
                </a:extLst>
              </a:tr>
              <a:tr h="257662">
                <a:tc>
                  <a:txBody>
                    <a:bodyPr/>
                    <a:lstStyle/>
                    <a:p>
                      <a:pPr algn="ctr" rtl="0" fontAlgn="ctr"/>
                      <a:r>
                        <a:rPr lang="en-US" sz="1600" u="none" strike="noStrike" dirty="0">
                          <a:effectLst/>
                        </a:rPr>
                        <a:t>2</a:t>
                      </a:r>
                      <a:endParaRPr lang="en-US" sz="16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600" u="none" strike="noStrike" dirty="0">
                          <a:effectLst/>
                        </a:rPr>
                        <a:t>251,027,758</a:t>
                      </a:r>
                      <a:endParaRPr lang="en-US" sz="16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600" u="none" strike="noStrike" dirty="0">
                          <a:effectLst/>
                        </a:rPr>
                        <a:t>4,873</a:t>
                      </a:r>
                      <a:endParaRPr lang="en-US" sz="16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1465817163"/>
                  </a:ext>
                </a:extLst>
              </a:tr>
              <a:tr h="257662">
                <a:tc>
                  <a:txBody>
                    <a:bodyPr/>
                    <a:lstStyle/>
                    <a:p>
                      <a:pPr algn="ctr" rtl="0" fontAlgn="ctr"/>
                      <a:r>
                        <a:rPr lang="en-US" sz="1600" u="none" strike="noStrike" dirty="0">
                          <a:effectLst/>
                        </a:rPr>
                        <a:t>3</a:t>
                      </a:r>
                      <a:endParaRPr lang="en-US" sz="16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600" u="none" strike="noStrike" dirty="0">
                          <a:effectLst/>
                        </a:rPr>
                        <a:t>243,219,806</a:t>
                      </a:r>
                      <a:endParaRPr lang="en-US" sz="16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600" u="none" strike="noStrike" dirty="0">
                          <a:effectLst/>
                        </a:rPr>
                        <a:t>4,313</a:t>
                      </a:r>
                      <a:endParaRPr lang="en-US" sz="16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241653217"/>
                  </a:ext>
                </a:extLst>
              </a:tr>
              <a:tr h="257662">
                <a:tc>
                  <a:txBody>
                    <a:bodyPr/>
                    <a:lstStyle/>
                    <a:p>
                      <a:pPr algn="ctr" rtl="0" fontAlgn="ctr"/>
                      <a:r>
                        <a:rPr lang="en-US" sz="1600" u="none" strike="noStrike" dirty="0">
                          <a:effectLst/>
                        </a:rPr>
                        <a:t>4</a:t>
                      </a:r>
                      <a:endParaRPr lang="en-US" sz="16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600" u="none" strike="noStrike" dirty="0">
                          <a:effectLst/>
                        </a:rPr>
                        <a:t>255,421,021</a:t>
                      </a:r>
                      <a:endParaRPr lang="en-US" sz="16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600" u="none" strike="noStrike" dirty="0">
                          <a:effectLst/>
                        </a:rPr>
                        <a:t>4,315</a:t>
                      </a:r>
                      <a:endParaRPr lang="en-US" sz="16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3525578644"/>
                  </a:ext>
                </a:extLst>
              </a:tr>
              <a:tr h="257662">
                <a:tc>
                  <a:txBody>
                    <a:bodyPr/>
                    <a:lstStyle/>
                    <a:p>
                      <a:pPr algn="ctr" rtl="0" fontAlgn="ctr"/>
                      <a:r>
                        <a:rPr lang="en-US" sz="1600" u="none" strike="noStrike" dirty="0">
                          <a:effectLst/>
                        </a:rPr>
                        <a:t>5</a:t>
                      </a:r>
                      <a:endParaRPr lang="en-US" sz="16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600" u="none" strike="noStrike" dirty="0">
                          <a:effectLst/>
                        </a:rPr>
                        <a:t>229,324,730</a:t>
                      </a:r>
                      <a:endParaRPr lang="en-US" sz="16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600" u="none" strike="noStrike" dirty="0">
                          <a:effectLst/>
                        </a:rPr>
                        <a:t>4,613</a:t>
                      </a:r>
                      <a:endParaRPr lang="en-US" sz="16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873898646"/>
                  </a:ext>
                </a:extLst>
              </a:tr>
              <a:tr h="257662">
                <a:tc>
                  <a:txBody>
                    <a:bodyPr/>
                    <a:lstStyle/>
                    <a:p>
                      <a:pPr algn="ctr" rtl="0" fontAlgn="ctr"/>
                      <a:r>
                        <a:rPr lang="en-US" sz="1600" u="none" strike="noStrike" dirty="0">
                          <a:effectLst/>
                        </a:rPr>
                        <a:t>6</a:t>
                      </a:r>
                      <a:endParaRPr lang="en-US" sz="16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600" u="none" strike="noStrike" dirty="0">
                          <a:effectLst/>
                        </a:rPr>
                        <a:t>181,596,323</a:t>
                      </a:r>
                      <a:endParaRPr lang="en-US" sz="16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600" u="none" strike="noStrike" dirty="0">
                          <a:effectLst/>
                        </a:rPr>
                        <a:t>3,412</a:t>
                      </a:r>
                      <a:endParaRPr lang="en-US" sz="16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3626749417"/>
                  </a:ext>
                </a:extLst>
              </a:tr>
              <a:tr h="257662">
                <a:tc>
                  <a:txBody>
                    <a:bodyPr/>
                    <a:lstStyle/>
                    <a:p>
                      <a:pPr algn="ctr" rtl="0" fontAlgn="ctr"/>
                      <a:r>
                        <a:rPr lang="en-US" sz="1600" u="none" strike="noStrike" dirty="0">
                          <a:effectLst/>
                        </a:rPr>
                        <a:t>7</a:t>
                      </a:r>
                      <a:endParaRPr lang="en-US" sz="16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600" u="none" strike="noStrike" dirty="0">
                          <a:effectLst/>
                        </a:rPr>
                        <a:t>183,343,242</a:t>
                      </a:r>
                      <a:endParaRPr lang="en-US" sz="16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600" u="none" strike="noStrike" dirty="0">
                          <a:effectLst/>
                        </a:rPr>
                        <a:t>3,208</a:t>
                      </a:r>
                      <a:endParaRPr lang="en-US" sz="16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382432821"/>
                  </a:ext>
                </a:extLst>
              </a:tr>
              <a:tr h="257662">
                <a:tc>
                  <a:txBody>
                    <a:bodyPr/>
                    <a:lstStyle/>
                    <a:p>
                      <a:pPr algn="ctr" rtl="0" fontAlgn="ctr"/>
                      <a:r>
                        <a:rPr lang="en-US" sz="1600" u="none" strike="noStrike" dirty="0">
                          <a:effectLst/>
                        </a:rPr>
                        <a:t>8</a:t>
                      </a:r>
                      <a:endParaRPr lang="en-US" sz="16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600" u="none" strike="noStrike" dirty="0">
                          <a:effectLst/>
                        </a:rPr>
                        <a:t>182,018,909</a:t>
                      </a:r>
                      <a:endParaRPr lang="en-US" sz="16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600" u="none" strike="noStrike" dirty="0">
                          <a:effectLst/>
                        </a:rPr>
                        <a:t>3,653</a:t>
                      </a:r>
                      <a:endParaRPr lang="en-US" sz="16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447053901"/>
                  </a:ext>
                </a:extLst>
              </a:tr>
              <a:tr h="257662">
                <a:tc>
                  <a:txBody>
                    <a:bodyPr/>
                    <a:lstStyle/>
                    <a:p>
                      <a:pPr algn="ctr" rtl="0" fontAlgn="ctr"/>
                      <a:r>
                        <a:rPr lang="en-US" sz="1600" u="none" strike="noStrike" dirty="0">
                          <a:effectLst/>
                        </a:rPr>
                        <a:t>9</a:t>
                      </a:r>
                      <a:endParaRPr lang="en-US" sz="16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600" u="none" strike="noStrike" dirty="0">
                          <a:effectLst/>
                        </a:rPr>
                        <a:t>165,494,689</a:t>
                      </a:r>
                      <a:endParaRPr lang="en-US" sz="16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600" u="none" strike="noStrike" dirty="0">
                          <a:effectLst/>
                        </a:rPr>
                        <a:t>3,082</a:t>
                      </a:r>
                      <a:endParaRPr lang="en-US" sz="16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4153075762"/>
                  </a:ext>
                </a:extLst>
              </a:tr>
              <a:tr h="257662">
                <a:tc>
                  <a:txBody>
                    <a:bodyPr/>
                    <a:lstStyle/>
                    <a:p>
                      <a:pPr algn="ctr" rtl="0" fontAlgn="ctr"/>
                      <a:r>
                        <a:rPr lang="en-US" sz="1600" u="none" strike="noStrike" dirty="0">
                          <a:effectLst/>
                        </a:rPr>
                        <a:t>10</a:t>
                      </a:r>
                      <a:endParaRPr lang="en-US" sz="16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600" u="none" strike="noStrike" dirty="0">
                          <a:effectLst/>
                        </a:rPr>
                        <a:t>153,829,095</a:t>
                      </a:r>
                      <a:endParaRPr lang="en-US" sz="16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600" u="none" strike="noStrike" dirty="0">
                          <a:effectLst/>
                        </a:rPr>
                        <a:t>2,824</a:t>
                      </a:r>
                      <a:endParaRPr lang="en-US" sz="16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4193774737"/>
                  </a:ext>
                </a:extLst>
              </a:tr>
              <a:tr h="268398">
                <a:tc>
                  <a:txBody>
                    <a:bodyPr/>
                    <a:lstStyle/>
                    <a:p>
                      <a:pPr algn="ctr" rtl="0" fontAlgn="ctr"/>
                      <a:r>
                        <a:rPr lang="en-US" sz="1600" u="none" strike="noStrike" dirty="0">
                          <a:effectLst/>
                        </a:rPr>
                        <a:t>mt</a:t>
                      </a:r>
                      <a:endParaRPr lang="en-US" sz="16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600" u="none" strike="noStrike" dirty="0">
                          <a:effectLst/>
                        </a:rPr>
                        <a:t>525,405</a:t>
                      </a:r>
                      <a:endParaRPr lang="en-US" sz="16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600" u="none" strike="noStrike" dirty="0">
                          <a:effectLst/>
                        </a:rPr>
                        <a:t>40</a:t>
                      </a:r>
                      <a:endParaRPr lang="en-US" sz="16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615143449"/>
                  </a:ext>
                </a:extLst>
              </a:tr>
              <a:tr h="268398">
                <a:tc>
                  <a:txBody>
                    <a:bodyPr/>
                    <a:lstStyle/>
                    <a:p>
                      <a:pPr algn="ctr" rtl="0" fontAlgn="ctr"/>
                      <a:r>
                        <a:rPr lang="en-US" sz="1600" u="none" strike="noStrike" dirty="0" err="1">
                          <a:effectLst/>
                        </a:rPr>
                        <a:t>pt</a:t>
                      </a:r>
                      <a:endParaRPr lang="en-US" sz="16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600" u="none" strike="noStrike" dirty="0">
                          <a:effectLst/>
                        </a:rPr>
                        <a:t>140,437</a:t>
                      </a:r>
                      <a:endParaRPr lang="en-US" sz="16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600" u="none" strike="noStrike" dirty="0">
                          <a:effectLst/>
                        </a:rPr>
                        <a:t>39</a:t>
                      </a:r>
                      <a:endParaRPr lang="en-US" sz="16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2205678953"/>
                  </a:ext>
                </a:extLst>
              </a:tr>
              <a:tr h="454620">
                <a:tc>
                  <a:txBody>
                    <a:bodyPr/>
                    <a:lstStyle/>
                    <a:p>
                      <a:pPr algn="ctr" rtl="0" fontAlgn="ctr"/>
                      <a:r>
                        <a:rPr lang="en-US" sz="1600" u="none" strike="noStrike" dirty="0">
                          <a:effectLst/>
                        </a:rPr>
                        <a:t>Scaffolds</a:t>
                      </a:r>
                    </a:p>
                    <a:p>
                      <a:pPr algn="ctr" rtl="0" fontAlgn="ctr"/>
                      <a:r>
                        <a:rPr lang="en-US" sz="1600" u="none" strike="noStrike" dirty="0">
                          <a:effectLst/>
                        </a:rPr>
                        <a:t>(986)</a:t>
                      </a:r>
                      <a:endParaRPr lang="en-US" sz="16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600" u="none" strike="noStrike" dirty="0">
                          <a:effectLst/>
                        </a:rPr>
                        <a:t>16,204-2,700,288</a:t>
                      </a:r>
                      <a:endParaRPr lang="en-US" sz="16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600" u="none" strike="noStrike" dirty="0">
                          <a:effectLst/>
                        </a:rPr>
                        <a:t>341</a:t>
                      </a:r>
                      <a:endParaRPr lang="en-US" sz="16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1739256927"/>
                  </a:ext>
                </a:extLst>
              </a:tr>
              <a:tr h="332813">
                <a:tc>
                  <a:txBody>
                    <a:bodyPr/>
                    <a:lstStyle/>
                    <a:p>
                      <a:pPr algn="ctr" rtl="0" fontAlgn="ctr"/>
                      <a:r>
                        <a:rPr lang="en-US" sz="1600" b="1" u="none" strike="noStrike" dirty="0">
                          <a:effectLst/>
                        </a:rPr>
                        <a:t>sum</a:t>
                      </a:r>
                      <a:endParaRPr lang="en-US" sz="1600" b="1"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600" b="1" u="none" strike="noStrike" dirty="0">
                          <a:effectLst/>
                        </a:rPr>
                        <a:t>2,246,851,412</a:t>
                      </a:r>
                      <a:endParaRPr lang="en-US" sz="1600" b="1"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600" b="1" u="none" strike="noStrike" dirty="0">
                          <a:effectLst/>
                        </a:rPr>
                        <a:t>40,747</a:t>
                      </a:r>
                      <a:endParaRPr lang="en-US" sz="1600" b="1"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330295313"/>
                  </a:ext>
                </a:extLst>
              </a:tr>
            </a:tbl>
          </a:graphicData>
        </a:graphic>
      </p:graphicFrame>
      <p:sp>
        <p:nvSpPr>
          <p:cNvPr id="11" name="Slide Number Placeholder 10">
            <a:extLst>
              <a:ext uri="{FF2B5EF4-FFF2-40B4-BE49-F238E27FC236}">
                <a16:creationId xmlns:a16="http://schemas.microsoft.com/office/drawing/2014/main" id="{84A88683-C42D-5D49-8FA7-6D43276D5946}"/>
              </a:ext>
            </a:extLst>
          </p:cNvPr>
          <p:cNvSpPr>
            <a:spLocks noGrp="1"/>
          </p:cNvSpPr>
          <p:nvPr>
            <p:ph type="sldNum" sz="quarter" idx="12"/>
          </p:nvPr>
        </p:nvSpPr>
        <p:spPr/>
        <p:txBody>
          <a:bodyPr/>
          <a:lstStyle/>
          <a:p>
            <a:fld id="{9DA039C4-C5F2-1743-BB7A-5D831266C61E}" type="slidenum">
              <a:rPr lang="en-US" smtClean="0"/>
              <a:t>52</a:t>
            </a:fld>
            <a:endParaRPr lang="en-US"/>
          </a:p>
        </p:txBody>
      </p:sp>
    </p:spTree>
    <p:extLst>
      <p:ext uri="{BB962C8B-B14F-4D97-AF65-F5344CB8AC3E}">
        <p14:creationId xmlns:p14="http://schemas.microsoft.com/office/powerpoint/2010/main" val="9798495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F7BFF-D6F4-DF48-ABAE-61470027E1EF}"/>
              </a:ext>
            </a:extLst>
          </p:cNvPr>
          <p:cNvSpPr>
            <a:spLocks noGrp="1"/>
          </p:cNvSpPr>
          <p:nvPr>
            <p:ph type="title"/>
          </p:nvPr>
        </p:nvSpPr>
        <p:spPr/>
        <p:txBody>
          <a:bodyPr>
            <a:normAutofit/>
          </a:bodyPr>
          <a:lstStyle/>
          <a:p>
            <a:r>
              <a:rPr lang="en-US" sz="3200" dirty="0" err="1"/>
              <a:t>Circos</a:t>
            </a:r>
            <a:r>
              <a:rPr lang="en-US" sz="3200" dirty="0"/>
              <a:t> plot to display genomic contents</a:t>
            </a:r>
          </a:p>
        </p:txBody>
      </p:sp>
      <p:sp>
        <p:nvSpPr>
          <p:cNvPr id="4" name="Slide Number Placeholder 3">
            <a:extLst>
              <a:ext uri="{FF2B5EF4-FFF2-40B4-BE49-F238E27FC236}">
                <a16:creationId xmlns:a16="http://schemas.microsoft.com/office/drawing/2014/main" id="{ADA37616-ABD9-5A41-ADD8-4066E97FBEE0}"/>
              </a:ext>
            </a:extLst>
          </p:cNvPr>
          <p:cNvSpPr>
            <a:spLocks noGrp="1"/>
          </p:cNvSpPr>
          <p:nvPr>
            <p:ph type="sldNum" sz="quarter" idx="12"/>
          </p:nvPr>
        </p:nvSpPr>
        <p:spPr/>
        <p:txBody>
          <a:bodyPr/>
          <a:lstStyle/>
          <a:p>
            <a:fld id="{9DA039C4-C5F2-1743-BB7A-5D831266C61E}" type="slidenum">
              <a:rPr lang="en-US" smtClean="0"/>
              <a:t>53</a:t>
            </a:fld>
            <a:endParaRPr lang="en-US"/>
          </a:p>
        </p:txBody>
      </p:sp>
      <p:pic>
        <p:nvPicPr>
          <p:cNvPr id="5" name="Google Shape;162;p25" descr="A close up of a logo&#10;&#10;Description automatically generated">
            <a:extLst>
              <a:ext uri="{FF2B5EF4-FFF2-40B4-BE49-F238E27FC236}">
                <a16:creationId xmlns:a16="http://schemas.microsoft.com/office/drawing/2014/main" id="{24823465-4023-7943-8657-13A90E0CE383}"/>
              </a:ext>
            </a:extLst>
          </p:cNvPr>
          <p:cNvPicPr preferRelativeResize="0"/>
          <p:nvPr/>
        </p:nvPicPr>
        <p:blipFill rotWithShape="1">
          <a:blip r:embed="rId2">
            <a:alphaModFix/>
          </a:blip>
          <a:srcRect/>
          <a:stretch/>
        </p:blipFill>
        <p:spPr>
          <a:xfrm>
            <a:off x="2590800" y="943083"/>
            <a:ext cx="3962399" cy="3994437"/>
          </a:xfrm>
          <a:prstGeom prst="rect">
            <a:avLst/>
          </a:prstGeom>
          <a:noFill/>
          <a:ln>
            <a:noFill/>
          </a:ln>
        </p:spPr>
      </p:pic>
    </p:spTree>
    <p:extLst>
      <p:ext uri="{BB962C8B-B14F-4D97-AF65-F5344CB8AC3E}">
        <p14:creationId xmlns:p14="http://schemas.microsoft.com/office/powerpoint/2010/main" val="12699209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809"/>
            <a:ext cx="8229600" cy="772987"/>
          </a:xfrm>
        </p:spPr>
        <p:txBody>
          <a:bodyPr/>
          <a:lstStyle/>
          <a:p>
            <a:r>
              <a:rPr lang="en-US" dirty="0"/>
              <a:t>Citations</a:t>
            </a:r>
          </a:p>
        </p:txBody>
      </p:sp>
      <p:sp>
        <p:nvSpPr>
          <p:cNvPr id="4" name="Content Placeholder 3"/>
          <p:cNvSpPr>
            <a:spLocks noGrp="1"/>
          </p:cNvSpPr>
          <p:nvPr>
            <p:ph idx="1"/>
          </p:nvPr>
        </p:nvSpPr>
        <p:spPr>
          <a:xfrm>
            <a:off x="457200" y="896471"/>
            <a:ext cx="8229600" cy="3870793"/>
          </a:xfrm>
        </p:spPr>
        <p:txBody>
          <a:bodyPr>
            <a:normAutofit lnSpcReduction="10000"/>
          </a:bodyPr>
          <a:lstStyle/>
          <a:p>
            <a:r>
              <a:rPr lang="en-US" sz="1600" dirty="0"/>
              <a:t>Berger, B., J. </a:t>
            </a:r>
            <a:r>
              <a:rPr lang="en-US" sz="1600" dirty="0" err="1"/>
              <a:t>Peng</a:t>
            </a:r>
            <a:r>
              <a:rPr lang="en-US" sz="1600" dirty="0"/>
              <a:t>, M. Singh, Computational solutions for </a:t>
            </a:r>
            <a:r>
              <a:rPr lang="en-US" sz="1600" dirty="0" err="1"/>
              <a:t>omics</a:t>
            </a:r>
            <a:r>
              <a:rPr lang="en-US" sz="1600" dirty="0"/>
              <a:t> data. Nature Reviews Genetics 14</a:t>
            </a:r>
            <a:r>
              <a:rPr lang="en-US" sz="1600" b="1" dirty="0"/>
              <a:t>:</a:t>
            </a:r>
            <a:r>
              <a:rPr lang="en-US" sz="1600" dirty="0"/>
              <a:t> 333-346 (2013).</a:t>
            </a:r>
          </a:p>
          <a:p>
            <a:r>
              <a:rPr lang="en-US" sz="1600" dirty="0" err="1"/>
              <a:t>Compeau</a:t>
            </a:r>
            <a:r>
              <a:rPr lang="en-US" sz="1600" dirty="0"/>
              <a:t>, P. E. C., P. A. </a:t>
            </a:r>
            <a:r>
              <a:rPr lang="en-US" sz="1600" dirty="0" err="1"/>
              <a:t>Pevzner</a:t>
            </a:r>
            <a:r>
              <a:rPr lang="en-US" sz="1600" dirty="0"/>
              <a:t>, G. </a:t>
            </a:r>
            <a:r>
              <a:rPr lang="en-US" sz="1600" dirty="0" err="1"/>
              <a:t>Tesler</a:t>
            </a:r>
            <a:r>
              <a:rPr lang="en-US" sz="1600" dirty="0"/>
              <a:t>, How to apply de </a:t>
            </a:r>
            <a:r>
              <a:rPr lang="en-US" sz="1600" dirty="0" err="1"/>
              <a:t>Bruijn</a:t>
            </a:r>
            <a:r>
              <a:rPr lang="en-US" sz="1600" dirty="0"/>
              <a:t> graphs to genome assembly. Nature Biotechnology 29</a:t>
            </a:r>
            <a:r>
              <a:rPr lang="en-US" sz="1600" b="1" dirty="0"/>
              <a:t>:</a:t>
            </a:r>
            <a:r>
              <a:rPr lang="en-US" sz="1600" dirty="0"/>
              <a:t> 987-991 (2011).</a:t>
            </a:r>
          </a:p>
          <a:p>
            <a:r>
              <a:rPr lang="en-US" sz="1600" dirty="0" err="1"/>
              <a:t>Nagarajan</a:t>
            </a:r>
            <a:r>
              <a:rPr lang="en-US" sz="1600" dirty="0"/>
              <a:t>, N., M. Pop, Sequence assembly demystified. Nature Reviews Genetics 14</a:t>
            </a:r>
            <a:r>
              <a:rPr lang="en-US" sz="1600" b="1" dirty="0"/>
              <a:t>:</a:t>
            </a:r>
            <a:r>
              <a:rPr lang="en-US" sz="1600" dirty="0"/>
              <a:t> 157-167 (2013).</a:t>
            </a:r>
          </a:p>
          <a:p>
            <a:r>
              <a:rPr lang="en-US" sz="1600" dirty="0"/>
              <a:t>Miller, J. R., S. </a:t>
            </a:r>
            <a:r>
              <a:rPr lang="en-US" sz="1600" dirty="0" err="1"/>
              <a:t>Koren</a:t>
            </a:r>
            <a:r>
              <a:rPr lang="en-US" sz="1600" dirty="0"/>
              <a:t>, G. Sutton, Assembly algorithms for next-generation sequencing data. Genomics 95</a:t>
            </a:r>
            <a:r>
              <a:rPr lang="en-US" sz="1600" b="1" dirty="0"/>
              <a:t>:</a:t>
            </a:r>
            <a:r>
              <a:rPr lang="en-US" sz="1600" dirty="0"/>
              <a:t> 315-327 (2010).</a:t>
            </a:r>
          </a:p>
          <a:p>
            <a:r>
              <a:rPr lang="en-US" sz="1600" dirty="0"/>
              <a:t>Brent, M. R. How does eukaryotic gene prediction work? Nat. </a:t>
            </a:r>
            <a:r>
              <a:rPr lang="en-US" sz="1600" dirty="0" err="1"/>
              <a:t>Biotechnol</a:t>
            </a:r>
            <a:r>
              <a:rPr lang="en-US" sz="1600" dirty="0"/>
              <a:t>. 25, 883–885 (2007).</a:t>
            </a:r>
          </a:p>
          <a:p>
            <a:r>
              <a:rPr lang="en-US" sz="1600" dirty="0"/>
              <a:t>Stein, L. Genome annotation: from sequence to biology. Nat. Rev. Genet. 2, 493–503 (2001).</a:t>
            </a:r>
          </a:p>
          <a:p>
            <a:r>
              <a:rPr lang="en-US" sz="1600" dirty="0" err="1"/>
              <a:t>Yandell</a:t>
            </a:r>
            <a:r>
              <a:rPr lang="en-US" sz="1600" dirty="0"/>
              <a:t>, M., </a:t>
            </a:r>
            <a:r>
              <a:rPr lang="en-US" sz="1600" dirty="0" err="1"/>
              <a:t>Ence</a:t>
            </a:r>
            <a:r>
              <a:rPr lang="en-US" sz="1600" dirty="0"/>
              <a:t>, D. A beginner’s guide to eukaryotic genome annotation. Nat. Rev. Genet. 13, 329–342 (2012).</a:t>
            </a:r>
          </a:p>
          <a:p>
            <a:r>
              <a:rPr lang="en-US" sz="1600" dirty="0" err="1"/>
              <a:t>Simão</a:t>
            </a:r>
            <a:r>
              <a:rPr lang="en-US" sz="1600" dirty="0"/>
              <a:t>, F. A.,  et al. BUSCO: assessing genome assembly and annotation completeness with single-copy </a:t>
            </a:r>
            <a:r>
              <a:rPr lang="en-US" sz="1600" dirty="0" err="1"/>
              <a:t>orthologs</a:t>
            </a:r>
            <a:r>
              <a:rPr lang="en-US" sz="1600" dirty="0"/>
              <a:t>. Bioinformatics 31, 3210–3212 (2015).</a:t>
            </a:r>
          </a:p>
        </p:txBody>
      </p:sp>
      <p:sp>
        <p:nvSpPr>
          <p:cNvPr id="3" name="Slide Number Placeholder 2"/>
          <p:cNvSpPr>
            <a:spLocks noGrp="1"/>
          </p:cNvSpPr>
          <p:nvPr>
            <p:ph type="sldNum" sz="quarter" idx="12"/>
          </p:nvPr>
        </p:nvSpPr>
        <p:spPr/>
        <p:txBody>
          <a:bodyPr/>
          <a:lstStyle/>
          <a:p>
            <a:fld id="{9DA039C4-C5F2-1743-BB7A-5D831266C61E}" type="slidenum">
              <a:rPr lang="en-US" smtClean="0"/>
              <a:t>54</a:t>
            </a:fld>
            <a:endParaRPr lang="en-US"/>
          </a:p>
        </p:txBody>
      </p:sp>
    </p:spTree>
    <p:extLst>
      <p:ext uri="{BB962C8B-B14F-4D97-AF65-F5344CB8AC3E}">
        <p14:creationId xmlns:p14="http://schemas.microsoft.com/office/powerpoint/2010/main" val="27331295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9B88EC2-F5E1-3E45-50D3-17B347B24B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6A763B-C40B-160D-1C55-7B49794E02C2}"/>
              </a:ext>
            </a:extLst>
          </p:cNvPr>
          <p:cNvSpPr>
            <a:spLocks noGrp="1"/>
          </p:cNvSpPr>
          <p:nvPr>
            <p:ph type="title"/>
          </p:nvPr>
        </p:nvSpPr>
        <p:spPr/>
        <p:txBody>
          <a:bodyPr/>
          <a:lstStyle/>
          <a:p>
            <a:r>
              <a:rPr lang="en-US" dirty="0"/>
              <a:t>Chicago + Dovetail Hi-C</a:t>
            </a:r>
          </a:p>
        </p:txBody>
      </p:sp>
      <p:sp>
        <p:nvSpPr>
          <p:cNvPr id="4" name="Slide Number Placeholder 3">
            <a:extLst>
              <a:ext uri="{FF2B5EF4-FFF2-40B4-BE49-F238E27FC236}">
                <a16:creationId xmlns:a16="http://schemas.microsoft.com/office/drawing/2014/main" id="{F562DCD4-045A-1017-2240-731ED80D2FF5}"/>
              </a:ext>
            </a:extLst>
          </p:cNvPr>
          <p:cNvSpPr>
            <a:spLocks noGrp="1"/>
          </p:cNvSpPr>
          <p:nvPr>
            <p:ph type="sldNum" sz="quarter" idx="12"/>
          </p:nvPr>
        </p:nvSpPr>
        <p:spPr/>
        <p:txBody>
          <a:bodyPr/>
          <a:lstStyle/>
          <a:p>
            <a:fld id="{9DA039C4-C5F2-1743-BB7A-5D831266C61E}" type="slidenum">
              <a:rPr lang="en-US" smtClean="0"/>
              <a:t>55</a:t>
            </a:fld>
            <a:endParaRPr lang="en-US"/>
          </a:p>
        </p:txBody>
      </p:sp>
      <p:pic>
        <p:nvPicPr>
          <p:cNvPr id="5" name="Picture 4" descr="Screenshot 2019-03-24 14.26.44.png">
            <a:extLst>
              <a:ext uri="{FF2B5EF4-FFF2-40B4-BE49-F238E27FC236}">
                <a16:creationId xmlns:a16="http://schemas.microsoft.com/office/drawing/2014/main" id="{F091EAFD-800F-F7C2-C58D-FD8DC7254E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1865" y="1476583"/>
            <a:ext cx="5555454" cy="2514520"/>
          </a:xfrm>
          <a:prstGeom prst="rect">
            <a:avLst/>
          </a:prstGeom>
        </p:spPr>
      </p:pic>
      <p:sp>
        <p:nvSpPr>
          <p:cNvPr id="6" name="TextBox 5">
            <a:extLst>
              <a:ext uri="{FF2B5EF4-FFF2-40B4-BE49-F238E27FC236}">
                <a16:creationId xmlns:a16="http://schemas.microsoft.com/office/drawing/2014/main" id="{51605D17-C7F0-FCC8-4C2A-D8C9978BEB9B}"/>
              </a:ext>
            </a:extLst>
          </p:cNvPr>
          <p:cNvSpPr txBox="1"/>
          <p:nvPr/>
        </p:nvSpPr>
        <p:spPr>
          <a:xfrm>
            <a:off x="165096" y="4859190"/>
            <a:ext cx="3339376" cy="215444"/>
          </a:xfrm>
          <a:prstGeom prst="rect">
            <a:avLst/>
          </a:prstGeom>
          <a:noFill/>
        </p:spPr>
        <p:txBody>
          <a:bodyPr wrap="none" rtlCol="0">
            <a:spAutoFit/>
          </a:bodyPr>
          <a:lstStyle/>
          <a:p>
            <a:r>
              <a:rPr lang="en-US" sz="800" dirty="0"/>
              <a:t>https://</a:t>
            </a:r>
            <a:r>
              <a:rPr lang="en-US" sz="800" dirty="0" err="1"/>
              <a:t>www.biorxiv.org</a:t>
            </a:r>
            <a:r>
              <a:rPr lang="en-US" sz="800" dirty="0"/>
              <a:t>/content/</a:t>
            </a:r>
            <a:r>
              <a:rPr lang="en-US" sz="800" dirty="0" err="1"/>
              <a:t>biorxiv</a:t>
            </a:r>
            <a:r>
              <a:rPr lang="en-US" sz="800" dirty="0"/>
              <a:t>/early/2018/08/15/392126.full.pdf</a:t>
            </a:r>
          </a:p>
        </p:txBody>
      </p:sp>
      <p:sp>
        <p:nvSpPr>
          <p:cNvPr id="3" name="TextBox 2">
            <a:extLst>
              <a:ext uri="{FF2B5EF4-FFF2-40B4-BE49-F238E27FC236}">
                <a16:creationId xmlns:a16="http://schemas.microsoft.com/office/drawing/2014/main" id="{A14C93D9-7BD2-BA39-5271-97FC5776B2AC}"/>
              </a:ext>
            </a:extLst>
          </p:cNvPr>
          <p:cNvSpPr txBox="1"/>
          <p:nvPr/>
        </p:nvSpPr>
        <p:spPr>
          <a:xfrm>
            <a:off x="311148" y="730408"/>
            <a:ext cx="8521704" cy="830997"/>
          </a:xfrm>
          <a:prstGeom prst="rect">
            <a:avLst/>
          </a:prstGeom>
          <a:solidFill>
            <a:srgbClr val="FFFFFF"/>
          </a:solidFill>
        </p:spPr>
        <p:txBody>
          <a:bodyPr wrap="square" rtlCol="0">
            <a:spAutoFit/>
          </a:bodyPr>
          <a:lstStyle/>
          <a:p>
            <a:r>
              <a:rPr lang="en-US" sz="2400" dirty="0"/>
              <a:t>Chicago generated libraries starting from pure DNA that is reconstituted into chromatin</a:t>
            </a:r>
          </a:p>
        </p:txBody>
      </p:sp>
      <p:sp>
        <p:nvSpPr>
          <p:cNvPr id="7" name="TextBox 6">
            <a:extLst>
              <a:ext uri="{FF2B5EF4-FFF2-40B4-BE49-F238E27FC236}">
                <a16:creationId xmlns:a16="http://schemas.microsoft.com/office/drawing/2014/main" id="{767F3DA8-E331-498E-6E64-44F23610F5F5}"/>
              </a:ext>
            </a:extLst>
          </p:cNvPr>
          <p:cNvSpPr txBox="1"/>
          <p:nvPr/>
        </p:nvSpPr>
        <p:spPr>
          <a:xfrm>
            <a:off x="165101" y="4009648"/>
            <a:ext cx="7269886" cy="830997"/>
          </a:xfrm>
          <a:prstGeom prst="rect">
            <a:avLst/>
          </a:prstGeom>
          <a:solidFill>
            <a:srgbClr val="FFFFFF"/>
          </a:solidFill>
        </p:spPr>
        <p:txBody>
          <a:bodyPr wrap="square" rtlCol="0">
            <a:spAutoFit/>
          </a:bodyPr>
          <a:lstStyle/>
          <a:p>
            <a:r>
              <a:rPr lang="en-US" sz="2400" dirty="0"/>
              <a:t>Dovetail Hi-C generated libraries starting from tissue or cell culture and endogenous chromatin</a:t>
            </a:r>
          </a:p>
        </p:txBody>
      </p:sp>
      <p:sp>
        <p:nvSpPr>
          <p:cNvPr id="8" name="TextBox 7">
            <a:extLst>
              <a:ext uri="{FF2B5EF4-FFF2-40B4-BE49-F238E27FC236}">
                <a16:creationId xmlns:a16="http://schemas.microsoft.com/office/drawing/2014/main" id="{157C7C3F-7D64-E476-7E23-E91C02A8EB30}"/>
              </a:ext>
            </a:extLst>
          </p:cNvPr>
          <p:cNvSpPr txBox="1"/>
          <p:nvPr/>
        </p:nvSpPr>
        <p:spPr>
          <a:xfrm>
            <a:off x="7434988" y="3625494"/>
            <a:ext cx="1625599" cy="1200328"/>
          </a:xfrm>
          <a:prstGeom prst="rect">
            <a:avLst/>
          </a:prstGeom>
          <a:solidFill>
            <a:srgbClr val="FFFFFF"/>
          </a:solidFill>
        </p:spPr>
        <p:txBody>
          <a:bodyPr wrap="square" rtlCol="0">
            <a:spAutoFit/>
          </a:bodyPr>
          <a:lstStyle/>
          <a:p>
            <a:pPr algn="ctr"/>
            <a:r>
              <a:rPr lang="en-US" sz="2400" dirty="0" err="1"/>
              <a:t>HiRise</a:t>
            </a:r>
            <a:r>
              <a:rPr lang="en-US" sz="2400" dirty="0"/>
              <a:t> scaffolding pipeline</a:t>
            </a:r>
          </a:p>
        </p:txBody>
      </p:sp>
    </p:spTree>
    <p:extLst>
      <p:ext uri="{BB962C8B-B14F-4D97-AF65-F5344CB8AC3E}">
        <p14:creationId xmlns:p14="http://schemas.microsoft.com/office/powerpoint/2010/main" val="1803624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C106161-F5E8-5949-C407-51281FE106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D26881-6D05-D709-62D0-FBEF4DF206D7}"/>
              </a:ext>
            </a:extLst>
          </p:cNvPr>
          <p:cNvSpPr>
            <a:spLocks noGrp="1"/>
          </p:cNvSpPr>
          <p:nvPr>
            <p:ph type="title"/>
          </p:nvPr>
        </p:nvSpPr>
        <p:spPr>
          <a:xfrm>
            <a:off x="384314" y="108879"/>
            <a:ext cx="8229600" cy="841106"/>
          </a:xfrm>
        </p:spPr>
        <p:txBody>
          <a:bodyPr>
            <a:noAutofit/>
          </a:bodyPr>
          <a:lstStyle/>
          <a:p>
            <a:r>
              <a:rPr lang="en-US" dirty="0"/>
              <a:t>Haplotype-resolved </a:t>
            </a:r>
            <a:r>
              <a:rPr lang="en-US" i="1" dirty="0"/>
              <a:t>de novo </a:t>
            </a:r>
            <a:r>
              <a:rPr lang="en-US" dirty="0"/>
              <a:t>assembly</a:t>
            </a:r>
            <a:br>
              <a:rPr lang="en-US" dirty="0"/>
            </a:br>
            <a:r>
              <a:rPr lang="en-US" dirty="0"/>
              <a:t>(Phased assembly using </a:t>
            </a:r>
            <a:r>
              <a:rPr lang="en-US" b="1" dirty="0" err="1"/>
              <a:t>hifiasm</a:t>
            </a:r>
            <a:r>
              <a:rPr lang="en-US" dirty="0"/>
              <a:t>)</a:t>
            </a:r>
          </a:p>
        </p:txBody>
      </p:sp>
      <p:sp>
        <p:nvSpPr>
          <p:cNvPr id="4" name="Slide Number Placeholder 3">
            <a:extLst>
              <a:ext uri="{FF2B5EF4-FFF2-40B4-BE49-F238E27FC236}">
                <a16:creationId xmlns:a16="http://schemas.microsoft.com/office/drawing/2014/main" id="{12F342C0-52C7-4352-04C5-EE72CCF49D13}"/>
              </a:ext>
            </a:extLst>
          </p:cNvPr>
          <p:cNvSpPr>
            <a:spLocks noGrp="1"/>
          </p:cNvSpPr>
          <p:nvPr>
            <p:ph type="sldNum" sz="quarter" idx="12"/>
          </p:nvPr>
        </p:nvSpPr>
        <p:spPr/>
        <p:txBody>
          <a:bodyPr/>
          <a:lstStyle/>
          <a:p>
            <a:fld id="{9DA039C4-C5F2-1743-BB7A-5D831266C61E}" type="slidenum">
              <a:rPr lang="en-US" smtClean="0"/>
              <a:t>56</a:t>
            </a:fld>
            <a:endParaRPr lang="en-US"/>
          </a:p>
        </p:txBody>
      </p:sp>
      <p:pic>
        <p:nvPicPr>
          <p:cNvPr id="8" name="Picture 7" descr="Diagram&#10;&#10;Description automatically generated">
            <a:extLst>
              <a:ext uri="{FF2B5EF4-FFF2-40B4-BE49-F238E27FC236}">
                <a16:creationId xmlns:a16="http://schemas.microsoft.com/office/drawing/2014/main" id="{AC0A1620-DE91-AC2F-7E6A-289E0C78877A}"/>
              </a:ext>
            </a:extLst>
          </p:cNvPr>
          <p:cNvPicPr>
            <a:picLocks noChangeAspect="1"/>
          </p:cNvPicPr>
          <p:nvPr/>
        </p:nvPicPr>
        <p:blipFill>
          <a:blip r:embed="rId2"/>
          <a:stretch>
            <a:fillRect/>
          </a:stretch>
        </p:blipFill>
        <p:spPr>
          <a:xfrm>
            <a:off x="1642458" y="1039630"/>
            <a:ext cx="4399752" cy="3989606"/>
          </a:xfrm>
          <a:prstGeom prst="rect">
            <a:avLst/>
          </a:prstGeom>
        </p:spPr>
      </p:pic>
      <p:sp>
        <p:nvSpPr>
          <p:cNvPr id="9" name="TextBox 8">
            <a:extLst>
              <a:ext uri="{FF2B5EF4-FFF2-40B4-BE49-F238E27FC236}">
                <a16:creationId xmlns:a16="http://schemas.microsoft.com/office/drawing/2014/main" id="{D9F4E7AE-D2E1-D062-7197-36B790411B4E}"/>
              </a:ext>
            </a:extLst>
          </p:cNvPr>
          <p:cNvSpPr txBox="1"/>
          <p:nvPr/>
        </p:nvSpPr>
        <p:spPr>
          <a:xfrm>
            <a:off x="6695467" y="4305599"/>
            <a:ext cx="2133600" cy="461665"/>
          </a:xfrm>
          <a:prstGeom prst="rect">
            <a:avLst/>
          </a:prstGeom>
          <a:noFill/>
        </p:spPr>
        <p:txBody>
          <a:bodyPr wrap="square" rtlCol="0">
            <a:spAutoFit/>
          </a:bodyPr>
          <a:lstStyle/>
          <a:p>
            <a:r>
              <a:rPr lang="en-US" sz="1200" dirty="0"/>
              <a:t>Cheng et al., Nature Methods, 18, 170–175 (2021)</a:t>
            </a:r>
          </a:p>
        </p:txBody>
      </p:sp>
    </p:spTree>
    <p:extLst>
      <p:ext uri="{BB962C8B-B14F-4D97-AF65-F5344CB8AC3E}">
        <p14:creationId xmlns:p14="http://schemas.microsoft.com/office/powerpoint/2010/main" val="1008537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Assembly algorithms</a:t>
            </a:r>
          </a:p>
        </p:txBody>
      </p:sp>
      <p:sp>
        <p:nvSpPr>
          <p:cNvPr id="4" name="Content Placeholder 3"/>
          <p:cNvSpPr>
            <a:spLocks noGrp="1"/>
          </p:cNvSpPr>
          <p:nvPr>
            <p:ph idx="1"/>
          </p:nvPr>
        </p:nvSpPr>
        <p:spPr>
          <a:xfrm>
            <a:off x="1346584" y="984441"/>
            <a:ext cx="6645474" cy="3641061"/>
          </a:xfrm>
        </p:spPr>
        <p:txBody>
          <a:bodyPr>
            <a:noAutofit/>
          </a:bodyPr>
          <a:lstStyle/>
          <a:p>
            <a:r>
              <a:rPr lang="en-US" b="1" dirty="0"/>
              <a:t>Overlap layout consensus (OLC)</a:t>
            </a:r>
          </a:p>
          <a:p>
            <a:pPr marL="457200" indent="-457200">
              <a:buFont typeface="+mj-lt"/>
              <a:buAutoNum type="arabicPeriod"/>
            </a:pPr>
            <a:r>
              <a:rPr lang="en-US" dirty="0">
                <a:solidFill>
                  <a:srgbClr val="000000"/>
                </a:solidFill>
              </a:rPr>
              <a:t>all-to-all pair-wise read alignments</a:t>
            </a:r>
          </a:p>
          <a:p>
            <a:pPr marL="457200" indent="-457200">
              <a:buFont typeface="+mj-lt"/>
              <a:buAutoNum type="arabicPeriod"/>
            </a:pPr>
            <a:r>
              <a:rPr lang="en-US" dirty="0"/>
              <a:t>Construct graph based on overlaps</a:t>
            </a:r>
          </a:p>
          <a:p>
            <a:pPr marL="457200" indent="-457200">
              <a:buFont typeface="+mj-lt"/>
              <a:buAutoNum type="arabicPeriod"/>
            </a:pPr>
            <a:r>
              <a:rPr lang="en-US" dirty="0"/>
              <a:t>Trace paths for the assembly</a:t>
            </a:r>
          </a:p>
          <a:p>
            <a:r>
              <a:rPr lang="en-US" b="1" dirty="0"/>
              <a:t>De Bruijn graph</a:t>
            </a:r>
          </a:p>
          <a:p>
            <a:pPr marL="457200" indent="-457200">
              <a:buFont typeface="+mj-lt"/>
              <a:buAutoNum type="arabicPeriod"/>
            </a:pPr>
            <a:r>
              <a:rPr lang="en-US" dirty="0"/>
              <a:t>Determine k-</a:t>
            </a:r>
            <a:r>
              <a:rPr lang="en-US" dirty="0" err="1"/>
              <a:t>mer</a:t>
            </a:r>
            <a:r>
              <a:rPr lang="en-US" dirty="0"/>
              <a:t> from reads</a:t>
            </a:r>
          </a:p>
          <a:p>
            <a:pPr marL="457200" indent="-457200">
              <a:buFont typeface="+mj-lt"/>
              <a:buAutoNum type="arabicPeriod"/>
            </a:pPr>
            <a:r>
              <a:rPr lang="en-US" dirty="0"/>
              <a:t>Construct k-</a:t>
            </a:r>
            <a:r>
              <a:rPr lang="en-US" dirty="0" err="1"/>
              <a:t>mer</a:t>
            </a:r>
            <a:r>
              <a:rPr lang="en-US" dirty="0"/>
              <a:t> graph</a:t>
            </a:r>
          </a:p>
          <a:p>
            <a:pPr marL="457200" indent="-457200">
              <a:buFont typeface="+mj-lt"/>
              <a:buAutoNum type="arabicPeriod"/>
            </a:pPr>
            <a:r>
              <a:rPr lang="en-US" dirty="0"/>
              <a:t>Trace paths for the assembly</a:t>
            </a:r>
          </a:p>
        </p:txBody>
      </p:sp>
      <p:sp>
        <p:nvSpPr>
          <p:cNvPr id="3" name="Slide Number Placeholder 2"/>
          <p:cNvSpPr>
            <a:spLocks noGrp="1"/>
          </p:cNvSpPr>
          <p:nvPr>
            <p:ph type="sldNum" sz="quarter" idx="12"/>
          </p:nvPr>
        </p:nvSpPr>
        <p:spPr/>
        <p:txBody>
          <a:bodyPr/>
          <a:lstStyle/>
          <a:p>
            <a:fld id="{9DA039C4-C5F2-1743-BB7A-5D831266C61E}" type="slidenum">
              <a:rPr lang="en-US" smtClean="0"/>
              <a:t>6</a:t>
            </a:fld>
            <a:endParaRPr lang="en-US"/>
          </a:p>
        </p:txBody>
      </p:sp>
    </p:spTree>
    <p:extLst>
      <p:ext uri="{BB962C8B-B14F-4D97-AF65-F5344CB8AC3E}">
        <p14:creationId xmlns:p14="http://schemas.microsoft.com/office/powerpoint/2010/main" val="1820610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3369"/>
            <a:ext cx="8229600" cy="579740"/>
          </a:xfrm>
        </p:spPr>
        <p:txBody>
          <a:bodyPr/>
          <a:lstStyle/>
          <a:p>
            <a:r>
              <a:rPr lang="en-US" dirty="0"/>
              <a:t>Overlap layout consensus (I)</a:t>
            </a:r>
          </a:p>
        </p:txBody>
      </p:sp>
      <p:sp>
        <p:nvSpPr>
          <p:cNvPr id="4" name="Content Placeholder 3"/>
          <p:cNvSpPr>
            <a:spLocks noGrp="1"/>
          </p:cNvSpPr>
          <p:nvPr>
            <p:ph idx="1"/>
          </p:nvPr>
        </p:nvSpPr>
        <p:spPr>
          <a:xfrm>
            <a:off x="2820733" y="694690"/>
            <a:ext cx="6083360" cy="2008545"/>
          </a:xfrm>
        </p:spPr>
        <p:txBody>
          <a:bodyPr>
            <a:normAutofit lnSpcReduction="10000"/>
          </a:bodyPr>
          <a:lstStyle/>
          <a:p>
            <a:pPr lvl="0"/>
            <a:r>
              <a:rPr lang="en-US" sz="2000" dirty="0"/>
              <a:t>Overlap graph</a:t>
            </a:r>
          </a:p>
          <a:p>
            <a:pPr marL="457200" indent="-457200">
              <a:buFont typeface="+mj-lt"/>
              <a:buAutoNum type="arabicPeriod"/>
            </a:pPr>
            <a:r>
              <a:rPr lang="en-US" sz="2000" dirty="0"/>
              <a:t>to identify all pairs of reads that overlap </a:t>
            </a:r>
            <a:r>
              <a:rPr lang="en-US" sz="2000" b="1" dirty="0">
                <a:solidFill>
                  <a:srgbClr val="FF0000"/>
                </a:solidFill>
              </a:rPr>
              <a:t>sufficiently well</a:t>
            </a:r>
          </a:p>
          <a:p>
            <a:pPr marL="457200" indent="-457200">
              <a:buFont typeface="+mj-lt"/>
              <a:buAutoNum type="arabicPeriod"/>
            </a:pPr>
            <a:r>
              <a:rPr lang="en-US" sz="2000" dirty="0"/>
              <a:t>to organize the overlapping information into a graph containing a </a:t>
            </a:r>
            <a:r>
              <a:rPr lang="en-US" sz="2000" b="1" dirty="0">
                <a:solidFill>
                  <a:schemeClr val="tx2">
                    <a:lumMod val="75000"/>
                  </a:schemeClr>
                </a:solidFill>
              </a:rPr>
              <a:t>node</a:t>
            </a:r>
            <a:r>
              <a:rPr lang="en-US" sz="2000" dirty="0"/>
              <a:t> for every read and an </a:t>
            </a:r>
            <a:r>
              <a:rPr lang="en-US" sz="2000" b="1" dirty="0">
                <a:solidFill>
                  <a:srgbClr val="17375E"/>
                </a:solidFill>
              </a:rPr>
              <a:t>edge</a:t>
            </a:r>
            <a:r>
              <a:rPr lang="en-US" sz="2000" dirty="0"/>
              <a:t> between any pair of reads that overlap each other. </a:t>
            </a:r>
          </a:p>
        </p:txBody>
      </p:sp>
      <p:pic>
        <p:nvPicPr>
          <p:cNvPr id="13" name="Picture 12" descr="Screen Shot 2015-04-19 at 11.53.5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1693" y="2645129"/>
            <a:ext cx="5935107" cy="2122135"/>
          </a:xfrm>
          <a:prstGeom prst="rect">
            <a:avLst/>
          </a:prstGeom>
        </p:spPr>
      </p:pic>
      <p:sp>
        <p:nvSpPr>
          <p:cNvPr id="14" name="TextBox 13"/>
          <p:cNvSpPr txBox="1"/>
          <p:nvPr/>
        </p:nvSpPr>
        <p:spPr>
          <a:xfrm>
            <a:off x="6170608" y="5613226"/>
            <a:ext cx="2172390" cy="246221"/>
          </a:xfrm>
          <a:prstGeom prst="rect">
            <a:avLst/>
          </a:prstGeom>
          <a:noFill/>
        </p:spPr>
        <p:txBody>
          <a:bodyPr wrap="none" rtlCol="0">
            <a:spAutoFit/>
          </a:bodyPr>
          <a:lstStyle/>
          <a:p>
            <a:r>
              <a:rPr lang="en-US" sz="1000" dirty="0" err="1"/>
              <a:t>langmead-lab.org</a:t>
            </a:r>
            <a:r>
              <a:rPr lang="en-US" sz="1000" dirty="0"/>
              <a:t>/teaching-materials</a:t>
            </a:r>
          </a:p>
        </p:txBody>
      </p:sp>
      <p:sp>
        <p:nvSpPr>
          <p:cNvPr id="15" name="TextBox 14"/>
          <p:cNvSpPr txBox="1"/>
          <p:nvPr/>
        </p:nvSpPr>
        <p:spPr>
          <a:xfrm>
            <a:off x="191981" y="3911044"/>
            <a:ext cx="3965123" cy="738664"/>
          </a:xfrm>
          <a:prstGeom prst="rect">
            <a:avLst/>
          </a:prstGeom>
          <a:noFill/>
        </p:spPr>
        <p:txBody>
          <a:bodyPr wrap="none" rtlCol="0">
            <a:spAutoFit/>
          </a:bodyPr>
          <a:lstStyle/>
          <a:p>
            <a:pPr algn="r"/>
            <a:r>
              <a:rPr lang="en-US" sz="1400" dirty="0" err="1"/>
              <a:t>to_every_thing_turn_turn_turn_there_is_a_season</a:t>
            </a:r>
            <a:endParaRPr lang="en-US" sz="1400" dirty="0"/>
          </a:p>
          <a:p>
            <a:pPr algn="r"/>
            <a:r>
              <a:rPr lang="en-US" sz="1400" i="1" dirty="0"/>
              <a:t>l</a:t>
            </a:r>
            <a:r>
              <a:rPr lang="en-US" sz="1400" dirty="0"/>
              <a:t> = 4 (minimum overlap)</a:t>
            </a:r>
          </a:p>
          <a:p>
            <a:pPr algn="r"/>
            <a:r>
              <a:rPr lang="en-US" sz="1400" i="1" dirty="0"/>
              <a:t>k</a:t>
            </a:r>
            <a:r>
              <a:rPr lang="en-US" sz="1400" dirty="0"/>
              <a:t> = 7 (read length)</a:t>
            </a:r>
          </a:p>
        </p:txBody>
      </p:sp>
      <p:sp>
        <p:nvSpPr>
          <p:cNvPr id="7" name="Slide Number Placeholder 6"/>
          <p:cNvSpPr>
            <a:spLocks noGrp="1"/>
          </p:cNvSpPr>
          <p:nvPr>
            <p:ph type="sldNum" sz="quarter" idx="12"/>
          </p:nvPr>
        </p:nvSpPr>
        <p:spPr/>
        <p:txBody>
          <a:bodyPr/>
          <a:lstStyle/>
          <a:p>
            <a:fld id="{9DA039C4-C5F2-1743-BB7A-5D831266C61E}" type="slidenum">
              <a:rPr lang="en-US" smtClean="0"/>
              <a:t>7</a:t>
            </a:fld>
            <a:endParaRPr lang="en-US"/>
          </a:p>
        </p:txBody>
      </p:sp>
      <p:sp>
        <p:nvSpPr>
          <p:cNvPr id="10" name="Rectangle 9">
            <a:extLst>
              <a:ext uri="{FF2B5EF4-FFF2-40B4-BE49-F238E27FC236}">
                <a16:creationId xmlns:a16="http://schemas.microsoft.com/office/drawing/2014/main" id="{F3B539DB-5B31-B9B0-25FF-73CFB72D71BA}"/>
              </a:ext>
            </a:extLst>
          </p:cNvPr>
          <p:cNvSpPr/>
          <p:nvPr/>
        </p:nvSpPr>
        <p:spPr>
          <a:xfrm>
            <a:off x="191982" y="921941"/>
            <a:ext cx="2207847" cy="407466"/>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65000"/>
                    <a:lumOff val="35000"/>
                  </a:schemeClr>
                </a:solidFill>
                <a:latin typeface="Andale Mono"/>
                <a:cs typeface="Andale Mono"/>
              </a:rPr>
              <a:t>Overlap</a:t>
            </a:r>
          </a:p>
        </p:txBody>
      </p:sp>
      <p:sp>
        <p:nvSpPr>
          <p:cNvPr id="11" name="Rectangle 10">
            <a:extLst>
              <a:ext uri="{FF2B5EF4-FFF2-40B4-BE49-F238E27FC236}">
                <a16:creationId xmlns:a16="http://schemas.microsoft.com/office/drawing/2014/main" id="{3201C5DB-4605-0F92-7D07-A66777ACD12B}"/>
              </a:ext>
            </a:extLst>
          </p:cNvPr>
          <p:cNvSpPr/>
          <p:nvPr/>
        </p:nvSpPr>
        <p:spPr>
          <a:xfrm>
            <a:off x="191982" y="1659609"/>
            <a:ext cx="2207847" cy="388678"/>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65000"/>
                    <a:lumOff val="35000"/>
                  </a:schemeClr>
                </a:solidFill>
                <a:latin typeface="Andale Mono"/>
                <a:cs typeface="Andale Mono"/>
              </a:rPr>
              <a:t>Layout</a:t>
            </a:r>
          </a:p>
        </p:txBody>
      </p:sp>
      <p:sp>
        <p:nvSpPr>
          <p:cNvPr id="12" name="Rectangle 11">
            <a:extLst>
              <a:ext uri="{FF2B5EF4-FFF2-40B4-BE49-F238E27FC236}">
                <a16:creationId xmlns:a16="http://schemas.microsoft.com/office/drawing/2014/main" id="{E0FC48A4-71B1-AB5F-AE19-54C7BEF09F4F}"/>
              </a:ext>
            </a:extLst>
          </p:cNvPr>
          <p:cNvSpPr/>
          <p:nvPr/>
        </p:nvSpPr>
        <p:spPr>
          <a:xfrm>
            <a:off x="191981" y="2357545"/>
            <a:ext cx="2207847" cy="388679"/>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65000"/>
                    <a:lumOff val="35000"/>
                  </a:schemeClr>
                </a:solidFill>
                <a:latin typeface="Andale Mono"/>
                <a:cs typeface="Andale Mono"/>
              </a:rPr>
              <a:t>Consensus</a:t>
            </a:r>
          </a:p>
        </p:txBody>
      </p:sp>
      <p:cxnSp>
        <p:nvCxnSpPr>
          <p:cNvPr id="16" name="Straight Arrow Connector 15">
            <a:extLst>
              <a:ext uri="{FF2B5EF4-FFF2-40B4-BE49-F238E27FC236}">
                <a16:creationId xmlns:a16="http://schemas.microsoft.com/office/drawing/2014/main" id="{A1879D3B-D4C5-4BDB-F985-E6E27C9B5265}"/>
              </a:ext>
            </a:extLst>
          </p:cNvPr>
          <p:cNvCxnSpPr>
            <a:cxnSpLocks/>
            <a:stCxn id="10" idx="2"/>
            <a:endCxn id="11" idx="0"/>
          </p:cNvCxnSpPr>
          <p:nvPr/>
        </p:nvCxnSpPr>
        <p:spPr>
          <a:xfrm>
            <a:off x="1295906" y="1329407"/>
            <a:ext cx="0" cy="330202"/>
          </a:xfrm>
          <a:prstGeom prst="straightConnector1">
            <a:avLst/>
          </a:prstGeom>
          <a:ln w="38100" cmpd="sng">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F7DD009F-D00A-C30B-920F-80C96CAAB444}"/>
              </a:ext>
            </a:extLst>
          </p:cNvPr>
          <p:cNvCxnSpPr>
            <a:cxnSpLocks/>
            <a:stCxn id="11" idx="2"/>
            <a:endCxn id="12" idx="0"/>
          </p:cNvCxnSpPr>
          <p:nvPr/>
        </p:nvCxnSpPr>
        <p:spPr>
          <a:xfrm flipH="1">
            <a:off x="1295905" y="2048287"/>
            <a:ext cx="1" cy="309258"/>
          </a:xfrm>
          <a:prstGeom prst="straightConnector1">
            <a:avLst/>
          </a:prstGeom>
          <a:ln w="38100" cmpd="sng">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96980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Screen Shot 2015-04-19 at 12.15.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982" y="4039072"/>
            <a:ext cx="8494818" cy="1005175"/>
          </a:xfrm>
          <a:prstGeom prst="rect">
            <a:avLst/>
          </a:prstGeom>
        </p:spPr>
      </p:pic>
      <p:sp>
        <p:nvSpPr>
          <p:cNvPr id="2" name="Title 1"/>
          <p:cNvSpPr>
            <a:spLocks noGrp="1"/>
          </p:cNvSpPr>
          <p:nvPr>
            <p:ph type="title"/>
          </p:nvPr>
        </p:nvSpPr>
        <p:spPr>
          <a:xfrm>
            <a:off x="457200" y="149851"/>
            <a:ext cx="8229600" cy="579740"/>
          </a:xfrm>
        </p:spPr>
        <p:txBody>
          <a:bodyPr>
            <a:normAutofit/>
          </a:bodyPr>
          <a:lstStyle/>
          <a:p>
            <a:r>
              <a:rPr lang="en-US" sz="3200" dirty="0"/>
              <a:t>Overlap layout consensus (II)</a:t>
            </a:r>
          </a:p>
        </p:txBody>
      </p:sp>
      <p:sp>
        <p:nvSpPr>
          <p:cNvPr id="4" name="Content Placeholder 3"/>
          <p:cNvSpPr>
            <a:spLocks noGrp="1"/>
          </p:cNvSpPr>
          <p:nvPr>
            <p:ph idx="1"/>
          </p:nvPr>
        </p:nvSpPr>
        <p:spPr>
          <a:xfrm>
            <a:off x="191981" y="2871658"/>
            <a:ext cx="7104931" cy="1207359"/>
          </a:xfrm>
        </p:spPr>
        <p:txBody>
          <a:bodyPr>
            <a:noAutofit/>
          </a:bodyPr>
          <a:lstStyle/>
          <a:p>
            <a:pPr lvl="0"/>
            <a:r>
              <a:rPr lang="en-US" dirty="0"/>
              <a:t>Layout (</a:t>
            </a:r>
            <a:r>
              <a:rPr lang="en-US" b="1" dirty="0">
                <a:solidFill>
                  <a:schemeClr val="tx2">
                    <a:lumMod val="75000"/>
                  </a:schemeClr>
                </a:solidFill>
              </a:rPr>
              <a:t>string g</a:t>
            </a:r>
            <a:r>
              <a:rPr lang="en-US" b="1" dirty="0">
                <a:solidFill>
                  <a:srgbClr val="17375E"/>
                </a:solidFill>
              </a:rPr>
              <a:t>raph</a:t>
            </a:r>
            <a:r>
              <a:rPr lang="en-US" dirty="0"/>
              <a:t>)</a:t>
            </a:r>
          </a:p>
          <a:p>
            <a:pPr marL="457200" indent="-457200">
              <a:buFont typeface="+mj-lt"/>
              <a:buAutoNum type="arabicPeriod"/>
            </a:pPr>
            <a:r>
              <a:rPr lang="en-US" dirty="0"/>
              <a:t>to simplify the global overlap graph by removing redundant information (transitive edges)</a:t>
            </a:r>
          </a:p>
        </p:txBody>
      </p:sp>
      <p:sp>
        <p:nvSpPr>
          <p:cNvPr id="3" name="Rectangle 2"/>
          <p:cNvSpPr/>
          <p:nvPr/>
        </p:nvSpPr>
        <p:spPr>
          <a:xfrm>
            <a:off x="191982" y="921941"/>
            <a:ext cx="2207847" cy="407466"/>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65000"/>
                    <a:lumOff val="35000"/>
                  </a:schemeClr>
                </a:solidFill>
                <a:latin typeface="Andale Mono"/>
                <a:cs typeface="Andale Mono"/>
              </a:rPr>
              <a:t>Overlap</a:t>
            </a:r>
          </a:p>
        </p:txBody>
      </p:sp>
      <p:sp>
        <p:nvSpPr>
          <p:cNvPr id="5" name="Rectangle 4"/>
          <p:cNvSpPr/>
          <p:nvPr/>
        </p:nvSpPr>
        <p:spPr>
          <a:xfrm>
            <a:off x="191982" y="1659609"/>
            <a:ext cx="2207847" cy="388678"/>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65000"/>
                    <a:lumOff val="35000"/>
                  </a:schemeClr>
                </a:solidFill>
                <a:latin typeface="Andale Mono"/>
                <a:cs typeface="Andale Mono"/>
              </a:rPr>
              <a:t>Layout</a:t>
            </a:r>
          </a:p>
        </p:txBody>
      </p:sp>
      <p:sp>
        <p:nvSpPr>
          <p:cNvPr id="6" name="Rectangle 5"/>
          <p:cNvSpPr/>
          <p:nvPr/>
        </p:nvSpPr>
        <p:spPr>
          <a:xfrm>
            <a:off x="191981" y="2357545"/>
            <a:ext cx="2207847" cy="388679"/>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65000"/>
                    <a:lumOff val="35000"/>
                  </a:schemeClr>
                </a:solidFill>
                <a:latin typeface="Andale Mono"/>
                <a:cs typeface="Andale Mono"/>
              </a:rPr>
              <a:t>Consensus</a:t>
            </a:r>
          </a:p>
        </p:txBody>
      </p:sp>
      <p:cxnSp>
        <p:nvCxnSpPr>
          <p:cNvPr id="8" name="Straight Arrow Connector 7"/>
          <p:cNvCxnSpPr>
            <a:cxnSpLocks/>
            <a:stCxn id="3" idx="2"/>
            <a:endCxn id="5" idx="0"/>
          </p:cNvCxnSpPr>
          <p:nvPr/>
        </p:nvCxnSpPr>
        <p:spPr>
          <a:xfrm>
            <a:off x="1295906" y="1329407"/>
            <a:ext cx="0" cy="330202"/>
          </a:xfrm>
          <a:prstGeom prst="straightConnector1">
            <a:avLst/>
          </a:prstGeom>
          <a:ln w="38100" cmpd="sng">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cxnSpLocks/>
            <a:stCxn id="5" idx="2"/>
            <a:endCxn id="6" idx="0"/>
          </p:cNvCxnSpPr>
          <p:nvPr/>
        </p:nvCxnSpPr>
        <p:spPr>
          <a:xfrm flipH="1">
            <a:off x="1295905" y="2048287"/>
            <a:ext cx="1" cy="309258"/>
          </a:xfrm>
          <a:prstGeom prst="straightConnector1">
            <a:avLst/>
          </a:prstGeom>
          <a:ln w="38100" cmpd="sng">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pic>
        <p:nvPicPr>
          <p:cNvPr id="20" name="Picture 19" descr="Screen Shot 2015-04-19 at 12.05.4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1267" y="102392"/>
            <a:ext cx="1304525" cy="3745248"/>
          </a:xfrm>
          <a:prstGeom prst="rect">
            <a:avLst/>
          </a:prstGeom>
        </p:spPr>
      </p:pic>
      <p:sp>
        <p:nvSpPr>
          <p:cNvPr id="14" name="TextBox 13"/>
          <p:cNvSpPr txBox="1"/>
          <p:nvPr/>
        </p:nvSpPr>
        <p:spPr>
          <a:xfrm>
            <a:off x="5800530" y="4691299"/>
            <a:ext cx="2172390" cy="246221"/>
          </a:xfrm>
          <a:prstGeom prst="rect">
            <a:avLst/>
          </a:prstGeom>
          <a:noFill/>
        </p:spPr>
        <p:txBody>
          <a:bodyPr wrap="none" rtlCol="0">
            <a:spAutoFit/>
          </a:bodyPr>
          <a:lstStyle/>
          <a:p>
            <a:r>
              <a:rPr lang="en-US" sz="1000" dirty="0" err="1"/>
              <a:t>langmead-lab.org</a:t>
            </a:r>
            <a:r>
              <a:rPr lang="en-US" sz="1000" dirty="0"/>
              <a:t>/teaching-materials</a:t>
            </a:r>
          </a:p>
        </p:txBody>
      </p:sp>
      <p:sp>
        <p:nvSpPr>
          <p:cNvPr id="21" name="TextBox 20"/>
          <p:cNvSpPr txBox="1"/>
          <p:nvPr/>
        </p:nvSpPr>
        <p:spPr>
          <a:xfrm>
            <a:off x="3164649" y="1440845"/>
            <a:ext cx="3722076" cy="830997"/>
          </a:xfrm>
          <a:prstGeom prst="rect">
            <a:avLst/>
          </a:prstGeom>
          <a:noFill/>
        </p:spPr>
        <p:txBody>
          <a:bodyPr wrap="square" rtlCol="0">
            <a:spAutoFit/>
          </a:bodyPr>
          <a:lstStyle/>
          <a:p>
            <a:r>
              <a:rPr lang="en-US" sz="2400" b="1" dirty="0">
                <a:solidFill>
                  <a:schemeClr val="tx2">
                    <a:lumMod val="75000"/>
                  </a:schemeClr>
                </a:solidFill>
              </a:rPr>
              <a:t>transitive edges</a:t>
            </a:r>
            <a:r>
              <a:rPr lang="en-US" sz="2400" dirty="0"/>
              <a:t>: edges that skip one or more nodes</a:t>
            </a:r>
          </a:p>
        </p:txBody>
      </p:sp>
      <p:sp>
        <p:nvSpPr>
          <p:cNvPr id="7" name="Slide Number Placeholder 6"/>
          <p:cNvSpPr>
            <a:spLocks noGrp="1"/>
          </p:cNvSpPr>
          <p:nvPr>
            <p:ph type="sldNum" sz="quarter" idx="12"/>
          </p:nvPr>
        </p:nvSpPr>
        <p:spPr/>
        <p:txBody>
          <a:bodyPr/>
          <a:lstStyle/>
          <a:p>
            <a:fld id="{9DA039C4-C5F2-1743-BB7A-5D831266C61E}" type="slidenum">
              <a:rPr lang="en-US" smtClean="0"/>
              <a:t>8</a:t>
            </a:fld>
            <a:endParaRPr lang="en-US"/>
          </a:p>
        </p:txBody>
      </p:sp>
    </p:spTree>
    <p:extLst>
      <p:ext uri="{BB962C8B-B14F-4D97-AF65-F5344CB8AC3E}">
        <p14:creationId xmlns:p14="http://schemas.microsoft.com/office/powerpoint/2010/main" val="223721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D8BAF-EBEE-1643-B8AF-3269971AFD32}"/>
              </a:ext>
            </a:extLst>
          </p:cNvPr>
          <p:cNvSpPr>
            <a:spLocks noGrp="1"/>
          </p:cNvSpPr>
          <p:nvPr>
            <p:ph type="title"/>
          </p:nvPr>
        </p:nvSpPr>
        <p:spPr/>
        <p:txBody>
          <a:bodyPr>
            <a:normAutofit/>
          </a:bodyPr>
          <a:lstStyle/>
          <a:p>
            <a:r>
              <a:rPr lang="en-US" sz="3200" dirty="0"/>
              <a:t>Simplification of the overlap graph</a:t>
            </a:r>
          </a:p>
        </p:txBody>
      </p:sp>
      <p:sp>
        <p:nvSpPr>
          <p:cNvPr id="4" name="Slide Number Placeholder 3">
            <a:extLst>
              <a:ext uri="{FF2B5EF4-FFF2-40B4-BE49-F238E27FC236}">
                <a16:creationId xmlns:a16="http://schemas.microsoft.com/office/drawing/2014/main" id="{37E9A0CB-9231-A444-A2D8-047E42785B79}"/>
              </a:ext>
            </a:extLst>
          </p:cNvPr>
          <p:cNvSpPr>
            <a:spLocks noGrp="1"/>
          </p:cNvSpPr>
          <p:nvPr>
            <p:ph type="sldNum" sz="quarter" idx="12"/>
          </p:nvPr>
        </p:nvSpPr>
        <p:spPr/>
        <p:txBody>
          <a:bodyPr/>
          <a:lstStyle/>
          <a:p>
            <a:fld id="{9DA039C4-C5F2-1743-BB7A-5D831266C61E}" type="slidenum">
              <a:rPr lang="en-US" smtClean="0"/>
              <a:t>9</a:t>
            </a:fld>
            <a:endParaRPr lang="en-US"/>
          </a:p>
        </p:txBody>
      </p:sp>
      <p:cxnSp>
        <p:nvCxnSpPr>
          <p:cNvPr id="6" name="Straight Connector 5">
            <a:extLst>
              <a:ext uri="{FF2B5EF4-FFF2-40B4-BE49-F238E27FC236}">
                <a16:creationId xmlns:a16="http://schemas.microsoft.com/office/drawing/2014/main" id="{3FB089FD-C127-6A40-9950-4755857A2325}"/>
              </a:ext>
            </a:extLst>
          </p:cNvPr>
          <p:cNvCxnSpPr/>
          <p:nvPr/>
        </p:nvCxnSpPr>
        <p:spPr>
          <a:xfrm>
            <a:off x="3503037" y="1160287"/>
            <a:ext cx="3193774"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3FBF712C-9D7E-D240-B6BE-3A97AB7A568C}"/>
              </a:ext>
            </a:extLst>
          </p:cNvPr>
          <p:cNvCxnSpPr/>
          <p:nvPr/>
        </p:nvCxnSpPr>
        <p:spPr>
          <a:xfrm>
            <a:off x="4251784" y="1830141"/>
            <a:ext cx="3193774"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E75ECF42-4F6D-714D-AF87-584022BD1738}"/>
              </a:ext>
            </a:extLst>
          </p:cNvPr>
          <p:cNvCxnSpPr>
            <a:cxnSpLocks/>
          </p:cNvCxnSpPr>
          <p:nvPr/>
        </p:nvCxnSpPr>
        <p:spPr>
          <a:xfrm>
            <a:off x="3960236" y="1486070"/>
            <a:ext cx="1901688"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2385B792-17D4-834B-8B2E-48C4CF6A3C60}"/>
              </a:ext>
            </a:extLst>
          </p:cNvPr>
          <p:cNvCxnSpPr/>
          <p:nvPr/>
        </p:nvCxnSpPr>
        <p:spPr>
          <a:xfrm>
            <a:off x="5099924" y="2155923"/>
            <a:ext cx="3193774"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4FD5EBCA-159D-CD41-A7F6-440A99126E97}"/>
              </a:ext>
            </a:extLst>
          </p:cNvPr>
          <p:cNvSpPr txBox="1"/>
          <p:nvPr/>
        </p:nvSpPr>
        <p:spPr>
          <a:xfrm>
            <a:off x="4920679" y="910296"/>
            <a:ext cx="367408" cy="523220"/>
          </a:xfrm>
          <a:prstGeom prst="rect">
            <a:avLst/>
          </a:prstGeom>
          <a:noFill/>
        </p:spPr>
        <p:txBody>
          <a:bodyPr wrap="none" rtlCol="0">
            <a:spAutoFit/>
          </a:bodyPr>
          <a:lstStyle/>
          <a:p>
            <a:r>
              <a:rPr lang="en-US" sz="2800" dirty="0"/>
              <a:t>1</a:t>
            </a:r>
          </a:p>
        </p:txBody>
      </p:sp>
      <p:sp>
        <p:nvSpPr>
          <p:cNvPr id="33" name="TextBox 32">
            <a:extLst>
              <a:ext uri="{FF2B5EF4-FFF2-40B4-BE49-F238E27FC236}">
                <a16:creationId xmlns:a16="http://schemas.microsoft.com/office/drawing/2014/main" id="{F92565A6-CD14-D940-9AAB-FB09974D4711}"/>
              </a:ext>
            </a:extLst>
          </p:cNvPr>
          <p:cNvSpPr txBox="1"/>
          <p:nvPr/>
        </p:nvSpPr>
        <p:spPr>
          <a:xfrm>
            <a:off x="4679507" y="1198324"/>
            <a:ext cx="367408" cy="523220"/>
          </a:xfrm>
          <a:prstGeom prst="rect">
            <a:avLst/>
          </a:prstGeom>
          <a:noFill/>
        </p:spPr>
        <p:txBody>
          <a:bodyPr wrap="none" rtlCol="0">
            <a:spAutoFit/>
          </a:bodyPr>
          <a:lstStyle/>
          <a:p>
            <a:r>
              <a:rPr lang="en-US" sz="2800" dirty="0"/>
              <a:t>2</a:t>
            </a:r>
          </a:p>
        </p:txBody>
      </p:sp>
      <p:sp>
        <p:nvSpPr>
          <p:cNvPr id="34" name="TextBox 33">
            <a:extLst>
              <a:ext uri="{FF2B5EF4-FFF2-40B4-BE49-F238E27FC236}">
                <a16:creationId xmlns:a16="http://schemas.microsoft.com/office/drawing/2014/main" id="{2ACFAEEF-AEC0-7249-B7ED-44F6F1F66CAA}"/>
              </a:ext>
            </a:extLst>
          </p:cNvPr>
          <p:cNvSpPr txBox="1"/>
          <p:nvPr/>
        </p:nvSpPr>
        <p:spPr>
          <a:xfrm>
            <a:off x="5582482" y="1554404"/>
            <a:ext cx="367408" cy="523220"/>
          </a:xfrm>
          <a:prstGeom prst="rect">
            <a:avLst/>
          </a:prstGeom>
          <a:noFill/>
        </p:spPr>
        <p:txBody>
          <a:bodyPr wrap="none" rtlCol="0">
            <a:spAutoFit/>
          </a:bodyPr>
          <a:lstStyle/>
          <a:p>
            <a:r>
              <a:rPr lang="en-US" sz="2800" dirty="0"/>
              <a:t>3</a:t>
            </a:r>
          </a:p>
        </p:txBody>
      </p:sp>
      <p:sp>
        <p:nvSpPr>
          <p:cNvPr id="35" name="TextBox 34">
            <a:extLst>
              <a:ext uri="{FF2B5EF4-FFF2-40B4-BE49-F238E27FC236}">
                <a16:creationId xmlns:a16="http://schemas.microsoft.com/office/drawing/2014/main" id="{AFBEBF4B-CC24-8D45-9452-DEDC36680AC2}"/>
              </a:ext>
            </a:extLst>
          </p:cNvPr>
          <p:cNvSpPr txBox="1"/>
          <p:nvPr/>
        </p:nvSpPr>
        <p:spPr>
          <a:xfrm>
            <a:off x="6414052" y="1876025"/>
            <a:ext cx="367408" cy="523220"/>
          </a:xfrm>
          <a:prstGeom prst="rect">
            <a:avLst/>
          </a:prstGeom>
          <a:noFill/>
        </p:spPr>
        <p:txBody>
          <a:bodyPr wrap="none" rtlCol="0">
            <a:spAutoFit/>
          </a:bodyPr>
          <a:lstStyle/>
          <a:p>
            <a:r>
              <a:rPr lang="en-US" sz="2800" dirty="0"/>
              <a:t>4</a:t>
            </a:r>
          </a:p>
        </p:txBody>
      </p:sp>
      <p:sp>
        <p:nvSpPr>
          <p:cNvPr id="36" name="TextBox 35">
            <a:extLst>
              <a:ext uri="{FF2B5EF4-FFF2-40B4-BE49-F238E27FC236}">
                <a16:creationId xmlns:a16="http://schemas.microsoft.com/office/drawing/2014/main" id="{6D09C962-A1DE-BB45-A977-2C79444A8DC1}"/>
              </a:ext>
            </a:extLst>
          </p:cNvPr>
          <p:cNvSpPr txBox="1"/>
          <p:nvPr/>
        </p:nvSpPr>
        <p:spPr>
          <a:xfrm>
            <a:off x="275181" y="1310141"/>
            <a:ext cx="2457724" cy="523220"/>
          </a:xfrm>
          <a:prstGeom prst="rect">
            <a:avLst/>
          </a:prstGeom>
          <a:noFill/>
        </p:spPr>
        <p:txBody>
          <a:bodyPr wrap="none" rtlCol="0">
            <a:spAutoFit/>
          </a:bodyPr>
          <a:lstStyle/>
          <a:p>
            <a:r>
              <a:rPr lang="en-US" sz="2800" dirty="0"/>
              <a:t>Read alignment</a:t>
            </a:r>
          </a:p>
        </p:txBody>
      </p:sp>
      <p:grpSp>
        <p:nvGrpSpPr>
          <p:cNvPr id="50" name="Group 49">
            <a:extLst>
              <a:ext uri="{FF2B5EF4-FFF2-40B4-BE49-F238E27FC236}">
                <a16:creationId xmlns:a16="http://schemas.microsoft.com/office/drawing/2014/main" id="{8DD397C0-6734-F942-B735-48DBD6876777}"/>
              </a:ext>
            </a:extLst>
          </p:cNvPr>
          <p:cNvGrpSpPr/>
          <p:nvPr/>
        </p:nvGrpSpPr>
        <p:grpSpPr>
          <a:xfrm>
            <a:off x="239343" y="4011468"/>
            <a:ext cx="8127243" cy="830997"/>
            <a:chOff x="199587" y="4740702"/>
            <a:chExt cx="8127243" cy="830997"/>
          </a:xfrm>
        </p:grpSpPr>
        <p:sp>
          <p:nvSpPr>
            <p:cNvPr id="38" name="Rectangle 37">
              <a:extLst>
                <a:ext uri="{FF2B5EF4-FFF2-40B4-BE49-F238E27FC236}">
                  <a16:creationId xmlns:a16="http://schemas.microsoft.com/office/drawing/2014/main" id="{71840DC9-9566-7E47-B3B2-C627885AD65B}"/>
                </a:ext>
              </a:extLst>
            </p:cNvPr>
            <p:cNvSpPr/>
            <p:nvPr/>
          </p:nvSpPr>
          <p:spPr>
            <a:xfrm>
              <a:off x="199587" y="4740702"/>
              <a:ext cx="3413933" cy="830997"/>
            </a:xfrm>
            <a:prstGeom prst="rect">
              <a:avLst/>
            </a:prstGeom>
          </p:spPr>
          <p:txBody>
            <a:bodyPr wrap="square">
              <a:spAutoFit/>
            </a:bodyPr>
            <a:lstStyle/>
            <a:p>
              <a:r>
                <a:rPr lang="en-US" sz="2400" dirty="0"/>
                <a:t>Simplify graph by removing transitive edges</a:t>
              </a:r>
            </a:p>
          </p:txBody>
        </p:sp>
        <p:sp>
          <p:nvSpPr>
            <p:cNvPr id="39" name="TextBox 38">
              <a:extLst>
                <a:ext uri="{FF2B5EF4-FFF2-40B4-BE49-F238E27FC236}">
                  <a16:creationId xmlns:a16="http://schemas.microsoft.com/office/drawing/2014/main" id="{F8D0EF0A-020D-F24D-A66D-C9931C73FFD5}"/>
                </a:ext>
              </a:extLst>
            </p:cNvPr>
            <p:cNvSpPr txBox="1"/>
            <p:nvPr/>
          </p:nvSpPr>
          <p:spPr>
            <a:xfrm>
              <a:off x="5275631" y="4926349"/>
              <a:ext cx="367408" cy="523220"/>
            </a:xfrm>
            <a:prstGeom prst="rect">
              <a:avLst/>
            </a:prstGeom>
            <a:noFill/>
          </p:spPr>
          <p:txBody>
            <a:bodyPr wrap="none" rtlCol="0">
              <a:spAutoFit/>
            </a:bodyPr>
            <a:lstStyle/>
            <a:p>
              <a:r>
                <a:rPr lang="en-US" sz="2800" dirty="0"/>
                <a:t>2</a:t>
              </a:r>
            </a:p>
          </p:txBody>
        </p:sp>
        <p:sp>
          <p:nvSpPr>
            <p:cNvPr id="40" name="TextBox 39">
              <a:extLst>
                <a:ext uri="{FF2B5EF4-FFF2-40B4-BE49-F238E27FC236}">
                  <a16:creationId xmlns:a16="http://schemas.microsoft.com/office/drawing/2014/main" id="{062CAE07-8630-274F-B9AB-617B18135C2B}"/>
                </a:ext>
              </a:extLst>
            </p:cNvPr>
            <p:cNvSpPr txBox="1"/>
            <p:nvPr/>
          </p:nvSpPr>
          <p:spPr>
            <a:xfrm>
              <a:off x="6617527" y="4921742"/>
              <a:ext cx="367408" cy="523220"/>
            </a:xfrm>
            <a:prstGeom prst="rect">
              <a:avLst/>
            </a:prstGeom>
            <a:noFill/>
          </p:spPr>
          <p:txBody>
            <a:bodyPr wrap="none" rtlCol="0">
              <a:spAutoFit/>
            </a:bodyPr>
            <a:lstStyle/>
            <a:p>
              <a:r>
                <a:rPr lang="en-US" sz="2800" dirty="0"/>
                <a:t>3</a:t>
              </a:r>
            </a:p>
          </p:txBody>
        </p:sp>
        <p:sp>
          <p:nvSpPr>
            <p:cNvPr id="41" name="TextBox 40">
              <a:extLst>
                <a:ext uri="{FF2B5EF4-FFF2-40B4-BE49-F238E27FC236}">
                  <a16:creationId xmlns:a16="http://schemas.microsoft.com/office/drawing/2014/main" id="{EE50510A-C8CD-E649-B975-C7669A8D66AB}"/>
                </a:ext>
              </a:extLst>
            </p:cNvPr>
            <p:cNvSpPr txBox="1"/>
            <p:nvPr/>
          </p:nvSpPr>
          <p:spPr>
            <a:xfrm>
              <a:off x="7959422" y="4921742"/>
              <a:ext cx="367408" cy="523220"/>
            </a:xfrm>
            <a:prstGeom prst="rect">
              <a:avLst/>
            </a:prstGeom>
            <a:noFill/>
          </p:spPr>
          <p:txBody>
            <a:bodyPr wrap="none" rtlCol="0">
              <a:spAutoFit/>
            </a:bodyPr>
            <a:lstStyle/>
            <a:p>
              <a:r>
                <a:rPr lang="en-US" sz="2800" dirty="0"/>
                <a:t>4</a:t>
              </a:r>
            </a:p>
          </p:txBody>
        </p:sp>
        <p:sp>
          <p:nvSpPr>
            <p:cNvPr id="42" name="TextBox 41">
              <a:extLst>
                <a:ext uri="{FF2B5EF4-FFF2-40B4-BE49-F238E27FC236}">
                  <a16:creationId xmlns:a16="http://schemas.microsoft.com/office/drawing/2014/main" id="{28A37296-0796-3B4F-A065-9596817F63FA}"/>
                </a:ext>
              </a:extLst>
            </p:cNvPr>
            <p:cNvSpPr txBox="1"/>
            <p:nvPr/>
          </p:nvSpPr>
          <p:spPr>
            <a:xfrm>
              <a:off x="3933735" y="4926349"/>
              <a:ext cx="367408" cy="523220"/>
            </a:xfrm>
            <a:prstGeom prst="rect">
              <a:avLst/>
            </a:prstGeom>
            <a:noFill/>
          </p:spPr>
          <p:txBody>
            <a:bodyPr wrap="none" rtlCol="0">
              <a:spAutoFit/>
            </a:bodyPr>
            <a:lstStyle/>
            <a:p>
              <a:r>
                <a:rPr lang="en-US" sz="2800" dirty="0"/>
                <a:t>1</a:t>
              </a:r>
            </a:p>
          </p:txBody>
        </p:sp>
        <p:cxnSp>
          <p:nvCxnSpPr>
            <p:cNvPr id="43" name="Straight Connector 42">
              <a:extLst>
                <a:ext uri="{FF2B5EF4-FFF2-40B4-BE49-F238E27FC236}">
                  <a16:creationId xmlns:a16="http://schemas.microsoft.com/office/drawing/2014/main" id="{6E5EC085-4AE8-0E4E-B8EE-0FE6FF2B78BD}"/>
                </a:ext>
              </a:extLst>
            </p:cNvPr>
            <p:cNvCxnSpPr>
              <a:cxnSpLocks/>
            </p:cNvCxnSpPr>
            <p:nvPr/>
          </p:nvCxnSpPr>
          <p:spPr>
            <a:xfrm>
              <a:off x="4339637" y="5183352"/>
              <a:ext cx="897498" cy="4607"/>
            </a:xfrm>
            <a:prstGeom prst="line">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6B6E5106-D9E7-B341-884A-979FAD18954D}"/>
                </a:ext>
              </a:extLst>
            </p:cNvPr>
            <p:cNvCxnSpPr>
              <a:cxnSpLocks/>
            </p:cNvCxnSpPr>
            <p:nvPr/>
          </p:nvCxnSpPr>
          <p:spPr>
            <a:xfrm>
              <a:off x="5669543" y="5183352"/>
              <a:ext cx="897498" cy="4607"/>
            </a:xfrm>
            <a:prstGeom prst="line">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6A899CA7-7401-8F42-8E78-534D7E227A7A}"/>
                </a:ext>
              </a:extLst>
            </p:cNvPr>
            <p:cNvCxnSpPr>
              <a:cxnSpLocks/>
            </p:cNvCxnSpPr>
            <p:nvPr/>
          </p:nvCxnSpPr>
          <p:spPr>
            <a:xfrm>
              <a:off x="7030279" y="5183352"/>
              <a:ext cx="897498" cy="4607"/>
            </a:xfrm>
            <a:prstGeom prst="line">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 name="Group 2">
            <a:extLst>
              <a:ext uri="{FF2B5EF4-FFF2-40B4-BE49-F238E27FC236}">
                <a16:creationId xmlns:a16="http://schemas.microsoft.com/office/drawing/2014/main" id="{80538461-4479-2A43-9DBA-9905D236A09E}"/>
              </a:ext>
            </a:extLst>
          </p:cNvPr>
          <p:cNvGrpSpPr/>
          <p:nvPr/>
        </p:nvGrpSpPr>
        <p:grpSpPr>
          <a:xfrm>
            <a:off x="248680" y="2779011"/>
            <a:ext cx="8045021" cy="587231"/>
            <a:chOff x="248677" y="3416805"/>
            <a:chExt cx="8045021" cy="587231"/>
          </a:xfrm>
        </p:grpSpPr>
        <p:grpSp>
          <p:nvGrpSpPr>
            <p:cNvPr id="49" name="Group 48">
              <a:extLst>
                <a:ext uri="{FF2B5EF4-FFF2-40B4-BE49-F238E27FC236}">
                  <a16:creationId xmlns:a16="http://schemas.microsoft.com/office/drawing/2014/main" id="{76800980-66ED-0E4F-911C-7A4FEA9E8CFC}"/>
                </a:ext>
              </a:extLst>
            </p:cNvPr>
            <p:cNvGrpSpPr/>
            <p:nvPr/>
          </p:nvGrpSpPr>
          <p:grpSpPr>
            <a:xfrm>
              <a:off x="248677" y="3423716"/>
              <a:ext cx="8045021" cy="580320"/>
              <a:chOff x="248677" y="3423716"/>
              <a:chExt cx="8045021" cy="580320"/>
            </a:xfrm>
          </p:grpSpPr>
          <p:sp>
            <p:nvSpPr>
              <p:cNvPr id="14" name="TextBox 13">
                <a:extLst>
                  <a:ext uri="{FF2B5EF4-FFF2-40B4-BE49-F238E27FC236}">
                    <a16:creationId xmlns:a16="http://schemas.microsoft.com/office/drawing/2014/main" id="{3736D5F6-072C-BD48-A8F4-DD18369D1492}"/>
                  </a:ext>
                </a:extLst>
              </p:cNvPr>
              <p:cNvSpPr txBox="1"/>
              <p:nvPr/>
            </p:nvSpPr>
            <p:spPr>
              <a:xfrm>
                <a:off x="5242499" y="3428323"/>
                <a:ext cx="367408" cy="523220"/>
              </a:xfrm>
              <a:prstGeom prst="rect">
                <a:avLst/>
              </a:prstGeom>
              <a:noFill/>
            </p:spPr>
            <p:txBody>
              <a:bodyPr wrap="none" rtlCol="0">
                <a:spAutoFit/>
              </a:bodyPr>
              <a:lstStyle/>
              <a:p>
                <a:r>
                  <a:rPr lang="en-US" sz="2800" dirty="0"/>
                  <a:t>2</a:t>
                </a:r>
              </a:p>
            </p:txBody>
          </p:sp>
          <p:sp>
            <p:nvSpPr>
              <p:cNvPr id="15" name="TextBox 14">
                <a:extLst>
                  <a:ext uri="{FF2B5EF4-FFF2-40B4-BE49-F238E27FC236}">
                    <a16:creationId xmlns:a16="http://schemas.microsoft.com/office/drawing/2014/main" id="{0EA9DE89-3310-434A-8F80-097A9376068C}"/>
                  </a:ext>
                </a:extLst>
              </p:cNvPr>
              <p:cNvSpPr txBox="1"/>
              <p:nvPr/>
            </p:nvSpPr>
            <p:spPr>
              <a:xfrm>
                <a:off x="6584395" y="3423716"/>
                <a:ext cx="367408" cy="523220"/>
              </a:xfrm>
              <a:prstGeom prst="rect">
                <a:avLst/>
              </a:prstGeom>
              <a:noFill/>
            </p:spPr>
            <p:txBody>
              <a:bodyPr wrap="none" rtlCol="0">
                <a:spAutoFit/>
              </a:bodyPr>
              <a:lstStyle/>
              <a:p>
                <a:r>
                  <a:rPr lang="en-US" sz="2800" dirty="0"/>
                  <a:t>3</a:t>
                </a:r>
              </a:p>
            </p:txBody>
          </p:sp>
          <p:sp>
            <p:nvSpPr>
              <p:cNvPr id="16" name="TextBox 15">
                <a:extLst>
                  <a:ext uri="{FF2B5EF4-FFF2-40B4-BE49-F238E27FC236}">
                    <a16:creationId xmlns:a16="http://schemas.microsoft.com/office/drawing/2014/main" id="{693A2DE7-3FB4-434B-BDB5-05B0CE802DE3}"/>
                  </a:ext>
                </a:extLst>
              </p:cNvPr>
              <p:cNvSpPr txBox="1"/>
              <p:nvPr/>
            </p:nvSpPr>
            <p:spPr>
              <a:xfrm>
                <a:off x="7926290" y="3423716"/>
                <a:ext cx="367408" cy="523220"/>
              </a:xfrm>
              <a:prstGeom prst="rect">
                <a:avLst/>
              </a:prstGeom>
              <a:noFill/>
            </p:spPr>
            <p:txBody>
              <a:bodyPr wrap="none" rtlCol="0">
                <a:spAutoFit/>
              </a:bodyPr>
              <a:lstStyle/>
              <a:p>
                <a:r>
                  <a:rPr lang="en-US" sz="2800" dirty="0"/>
                  <a:t>4</a:t>
                </a:r>
              </a:p>
            </p:txBody>
          </p:sp>
          <p:sp>
            <p:nvSpPr>
              <p:cNvPr id="17" name="TextBox 16">
                <a:extLst>
                  <a:ext uri="{FF2B5EF4-FFF2-40B4-BE49-F238E27FC236}">
                    <a16:creationId xmlns:a16="http://schemas.microsoft.com/office/drawing/2014/main" id="{0F8EA928-5935-A14F-B13A-0EEF80347F27}"/>
                  </a:ext>
                </a:extLst>
              </p:cNvPr>
              <p:cNvSpPr txBox="1"/>
              <p:nvPr/>
            </p:nvSpPr>
            <p:spPr>
              <a:xfrm>
                <a:off x="3900603" y="3428323"/>
                <a:ext cx="367408" cy="523220"/>
              </a:xfrm>
              <a:prstGeom prst="rect">
                <a:avLst/>
              </a:prstGeom>
              <a:noFill/>
            </p:spPr>
            <p:txBody>
              <a:bodyPr wrap="none" rtlCol="0">
                <a:spAutoFit/>
              </a:bodyPr>
              <a:lstStyle/>
              <a:p>
                <a:r>
                  <a:rPr lang="en-US" sz="2800" dirty="0"/>
                  <a:t>1</a:t>
                </a:r>
              </a:p>
            </p:txBody>
          </p:sp>
          <p:cxnSp>
            <p:nvCxnSpPr>
              <p:cNvPr id="18" name="Straight Connector 17">
                <a:extLst>
                  <a:ext uri="{FF2B5EF4-FFF2-40B4-BE49-F238E27FC236}">
                    <a16:creationId xmlns:a16="http://schemas.microsoft.com/office/drawing/2014/main" id="{1B2EEF90-3FFF-E740-98AE-5B47D2A2C56A}"/>
                  </a:ext>
                </a:extLst>
              </p:cNvPr>
              <p:cNvCxnSpPr>
                <a:cxnSpLocks/>
              </p:cNvCxnSpPr>
              <p:nvPr/>
            </p:nvCxnSpPr>
            <p:spPr>
              <a:xfrm>
                <a:off x="4306505" y="3685326"/>
                <a:ext cx="897498" cy="4607"/>
              </a:xfrm>
              <a:prstGeom prst="line">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B3293112-0098-D746-98E4-CFB73FA57E95}"/>
                  </a:ext>
                </a:extLst>
              </p:cNvPr>
              <p:cNvCxnSpPr>
                <a:cxnSpLocks/>
              </p:cNvCxnSpPr>
              <p:nvPr/>
            </p:nvCxnSpPr>
            <p:spPr>
              <a:xfrm>
                <a:off x="5636411" y="3685326"/>
                <a:ext cx="897498" cy="4607"/>
              </a:xfrm>
              <a:prstGeom prst="line">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B51FC4E5-D4B3-6040-93BC-07E1EE5864B7}"/>
                  </a:ext>
                </a:extLst>
              </p:cNvPr>
              <p:cNvCxnSpPr>
                <a:cxnSpLocks/>
              </p:cNvCxnSpPr>
              <p:nvPr/>
            </p:nvCxnSpPr>
            <p:spPr>
              <a:xfrm>
                <a:off x="6997147" y="3685326"/>
                <a:ext cx="897498" cy="4607"/>
              </a:xfrm>
              <a:prstGeom prst="line">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Curved Connector 23">
                <a:extLst>
                  <a:ext uri="{FF2B5EF4-FFF2-40B4-BE49-F238E27FC236}">
                    <a16:creationId xmlns:a16="http://schemas.microsoft.com/office/drawing/2014/main" id="{9F7BD7A2-83A8-3E47-BE09-190FF9E90DED}"/>
                  </a:ext>
                </a:extLst>
              </p:cNvPr>
              <p:cNvCxnSpPr>
                <a:cxnSpLocks/>
                <a:stCxn id="17" idx="2"/>
                <a:endCxn id="15" idx="2"/>
              </p:cNvCxnSpPr>
              <p:nvPr/>
            </p:nvCxnSpPr>
            <p:spPr>
              <a:xfrm rot="5400000" flipH="1" flipV="1">
                <a:off x="5423899" y="2607344"/>
                <a:ext cx="4607" cy="2683792"/>
              </a:xfrm>
              <a:prstGeom prst="curvedConnector3">
                <a:avLst>
                  <a:gd name="adj1" fmla="val -4962014"/>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Curved Connector 24">
                <a:extLst>
                  <a:ext uri="{FF2B5EF4-FFF2-40B4-BE49-F238E27FC236}">
                    <a16:creationId xmlns:a16="http://schemas.microsoft.com/office/drawing/2014/main" id="{92AD8C6A-6D74-8440-B0BB-99E3664D2667}"/>
                  </a:ext>
                </a:extLst>
              </p:cNvPr>
              <p:cNvCxnSpPr>
                <a:cxnSpLocks/>
                <a:stCxn id="14" idx="2"/>
                <a:endCxn id="16" idx="2"/>
              </p:cNvCxnSpPr>
              <p:nvPr/>
            </p:nvCxnSpPr>
            <p:spPr>
              <a:xfrm rot="5400000" flipH="1" flipV="1">
                <a:off x="6765794" y="2607344"/>
                <a:ext cx="4607" cy="2683791"/>
              </a:xfrm>
              <a:prstGeom prst="curvedConnector3">
                <a:avLst>
                  <a:gd name="adj1" fmla="val -10427415"/>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Curved Connector 29">
                <a:extLst>
                  <a:ext uri="{FF2B5EF4-FFF2-40B4-BE49-F238E27FC236}">
                    <a16:creationId xmlns:a16="http://schemas.microsoft.com/office/drawing/2014/main" id="{1C675359-9793-BB48-91B3-ADD2F34534CC}"/>
                  </a:ext>
                </a:extLst>
              </p:cNvPr>
              <p:cNvCxnSpPr>
                <a:cxnSpLocks/>
                <a:stCxn id="14" idx="0"/>
                <a:endCxn id="16" idx="0"/>
              </p:cNvCxnSpPr>
              <p:nvPr/>
            </p:nvCxnSpPr>
            <p:spPr>
              <a:xfrm rot="5400000" flipH="1" flipV="1">
                <a:off x="6765795" y="2084125"/>
                <a:ext cx="4607" cy="2683791"/>
              </a:xfrm>
              <a:prstGeom prst="curvedConnector3">
                <a:avLst>
                  <a:gd name="adj1" fmla="val 5062014"/>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16B62C22-C13D-4B44-A071-7DF404A22CA4}"/>
                  </a:ext>
                </a:extLst>
              </p:cNvPr>
              <p:cNvSpPr txBox="1"/>
              <p:nvPr/>
            </p:nvSpPr>
            <p:spPr>
              <a:xfrm>
                <a:off x="248677" y="3480816"/>
                <a:ext cx="2243243" cy="523220"/>
              </a:xfrm>
              <a:prstGeom prst="rect">
                <a:avLst/>
              </a:prstGeom>
              <a:noFill/>
            </p:spPr>
            <p:txBody>
              <a:bodyPr wrap="none" rtlCol="0">
                <a:spAutoFit/>
              </a:bodyPr>
              <a:lstStyle/>
              <a:p>
                <a:r>
                  <a:rPr lang="en-US" sz="2800" dirty="0"/>
                  <a:t>Overlap graph</a:t>
                </a:r>
              </a:p>
            </p:txBody>
          </p:sp>
        </p:grpSp>
        <p:cxnSp>
          <p:nvCxnSpPr>
            <p:cNvPr id="46" name="Curved Connector 45">
              <a:extLst>
                <a:ext uri="{FF2B5EF4-FFF2-40B4-BE49-F238E27FC236}">
                  <a16:creationId xmlns:a16="http://schemas.microsoft.com/office/drawing/2014/main" id="{4795FA05-4D6D-3743-9A81-4B454694DA6F}"/>
                </a:ext>
              </a:extLst>
            </p:cNvPr>
            <p:cNvCxnSpPr>
              <a:cxnSpLocks/>
            </p:cNvCxnSpPr>
            <p:nvPr/>
          </p:nvCxnSpPr>
          <p:spPr>
            <a:xfrm rot="5400000" flipH="1" flipV="1">
              <a:off x="5423898" y="2077213"/>
              <a:ext cx="4607" cy="2683791"/>
            </a:xfrm>
            <a:prstGeom prst="curvedConnector3">
              <a:avLst>
                <a:gd name="adj1" fmla="val 5062014"/>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0457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47327</TotalTime>
  <Words>3086</Words>
  <Application>Microsoft Macintosh PowerPoint</Application>
  <PresentationFormat>On-screen Show (16:9)</PresentationFormat>
  <Paragraphs>764</Paragraphs>
  <Slides>56</Slides>
  <Notes>11</Notes>
  <HiddenSlides>2</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56</vt:i4>
      </vt:variant>
    </vt:vector>
  </HeadingPairs>
  <TitlesOfParts>
    <vt:vector size="66" baseType="lpstr">
      <vt:lpstr>ＭＳ Ｐゴシック</vt:lpstr>
      <vt:lpstr>Andale Mono</vt:lpstr>
      <vt:lpstr>Arial</vt:lpstr>
      <vt:lpstr>Bradley Hand Bold</vt:lpstr>
      <vt:lpstr>Calibri</vt:lpstr>
      <vt:lpstr>Calibri Light</vt:lpstr>
      <vt:lpstr>Courier</vt:lpstr>
      <vt:lpstr>Helvetica</vt:lpstr>
      <vt:lpstr>Optima</vt:lpstr>
      <vt:lpstr>Office Theme</vt:lpstr>
      <vt:lpstr>Genome assembly   Bioinformatics Applications (PLPTH813)</vt:lpstr>
      <vt:lpstr>Outline</vt:lpstr>
      <vt:lpstr>Whole genome shotgun (WGS) sequencing</vt:lpstr>
      <vt:lpstr>Complexity of genome assembly</vt:lpstr>
      <vt:lpstr>Genome assembly</vt:lpstr>
      <vt:lpstr>Assembly algorithms</vt:lpstr>
      <vt:lpstr>Overlap layout consensus (I)</vt:lpstr>
      <vt:lpstr>Overlap layout consensus (II)</vt:lpstr>
      <vt:lpstr>Simplification of the overlap graph</vt:lpstr>
      <vt:lpstr>Overlap layout consensus (III)</vt:lpstr>
      <vt:lpstr>Overlap layout consensus (IV)</vt:lpstr>
      <vt:lpstr>OLC drawbacks</vt:lpstr>
      <vt:lpstr>De Bruijn graph – k-mer</vt:lpstr>
      <vt:lpstr>Problem: list all unique K-mers (k=4)</vt:lpstr>
      <vt:lpstr>De Bruijn graph - assembly</vt:lpstr>
      <vt:lpstr>de Bruijn algorithm</vt:lpstr>
      <vt:lpstr>Sequencing errors complicate assemblies</vt:lpstr>
      <vt:lpstr>Error identification</vt:lpstr>
      <vt:lpstr>Error identification</vt:lpstr>
      <vt:lpstr>Error correction</vt:lpstr>
      <vt:lpstr>Repeats</vt:lpstr>
      <vt:lpstr>Unresolved repeats produce gaps</vt:lpstr>
      <vt:lpstr>Some strategies to resolve repeats</vt:lpstr>
      <vt:lpstr>Gaps due to other reasons</vt:lpstr>
      <vt:lpstr>HiC: the method to quantify physical interactions between all possible pairs of genomic regions simultaneously</vt:lpstr>
      <vt:lpstr>HiC scaffolds contigs into pseudochromosomes</vt:lpstr>
      <vt:lpstr>BioNano – library preparation</vt:lpstr>
      <vt:lpstr>BioNano – running on Saphyr</vt:lpstr>
      <vt:lpstr>BioNano – image analysis and assembly of molecular data</vt:lpstr>
      <vt:lpstr>BioNano scaffolding</vt:lpstr>
      <vt:lpstr>Assembly statistics – N50</vt:lpstr>
      <vt:lpstr>Assembly statistics – N50</vt:lpstr>
      <vt:lpstr>Assembly statistics – L50</vt:lpstr>
      <vt:lpstr>An example to determine N50</vt:lpstr>
      <vt:lpstr>Assembly statistics – NG50</vt:lpstr>
      <vt:lpstr>An example to determine N50 and NG50</vt:lpstr>
      <vt:lpstr>Software for short-read assemblies</vt:lpstr>
      <vt:lpstr>PacBio (raw) for genome assembly</vt:lpstr>
      <vt:lpstr>PowerPoint Presentation</vt:lpstr>
      <vt:lpstr>Long-read assemblers</vt:lpstr>
      <vt:lpstr>Canu - read correction</vt:lpstr>
      <vt:lpstr>Canu - read trimming</vt:lpstr>
      <vt:lpstr>Canu - assembly (consensus and contigs)</vt:lpstr>
      <vt:lpstr>Contig polishing</vt:lpstr>
      <vt:lpstr>Assembly meets long HiFi PacBio reads</vt:lpstr>
      <vt:lpstr>Assemblies are hypotheses</vt:lpstr>
      <vt:lpstr>Assembly evaluation</vt:lpstr>
      <vt:lpstr>BUSCO (Benchmarking Universal Single-Copy Orthologs) Universal single-copy genes for assessments of genome assemblies and gene annotation</vt:lpstr>
      <vt:lpstr>Evaluation with BUSCO</vt:lpstr>
      <vt:lpstr>Outline</vt:lpstr>
      <vt:lpstr>Maize genome assembly with Nanopore sequencing</vt:lpstr>
      <vt:lpstr>Assembly strategy</vt:lpstr>
      <vt:lpstr>Circos plot to display genomic contents</vt:lpstr>
      <vt:lpstr>Citations</vt:lpstr>
      <vt:lpstr>Chicago + Dovetail Hi-C</vt:lpstr>
      <vt:lpstr>Haplotype-resolved de novo assembly (Phased assembly using hifiasm)</vt:lpstr>
    </vt:vector>
  </TitlesOfParts>
  <Company>Kansas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Bioinformatics Applications (PLPTH613)</dc:title>
  <dc:creator>Sanzhen Liu</dc:creator>
  <cp:lastModifiedBy>Sanzhen Liu</cp:lastModifiedBy>
  <cp:revision>295</cp:revision>
  <dcterms:created xsi:type="dcterms:W3CDTF">2014-12-15T18:58:14Z</dcterms:created>
  <dcterms:modified xsi:type="dcterms:W3CDTF">2025-04-01T03:52:34Z</dcterms:modified>
</cp:coreProperties>
</file>